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73"/>
  </p:notesMasterIdLst>
  <p:sldIdLst>
    <p:sldId id="257" r:id="rId3"/>
    <p:sldId id="305" r:id="rId4"/>
    <p:sldId id="324" r:id="rId5"/>
    <p:sldId id="325" r:id="rId6"/>
    <p:sldId id="326" r:id="rId7"/>
    <p:sldId id="327" r:id="rId8"/>
    <p:sldId id="329" r:id="rId9"/>
    <p:sldId id="328" r:id="rId10"/>
    <p:sldId id="330" r:id="rId11"/>
    <p:sldId id="331" r:id="rId12"/>
    <p:sldId id="332" r:id="rId13"/>
    <p:sldId id="333" r:id="rId14"/>
    <p:sldId id="334" r:id="rId15"/>
    <p:sldId id="335" r:id="rId16"/>
    <p:sldId id="336" r:id="rId17"/>
    <p:sldId id="337" r:id="rId18"/>
    <p:sldId id="338" r:id="rId19"/>
    <p:sldId id="339" r:id="rId20"/>
    <p:sldId id="340" r:id="rId21"/>
    <p:sldId id="341" r:id="rId22"/>
    <p:sldId id="342" r:id="rId23"/>
    <p:sldId id="343" r:id="rId24"/>
    <p:sldId id="344" r:id="rId25"/>
    <p:sldId id="345" r:id="rId26"/>
    <p:sldId id="346" r:id="rId27"/>
    <p:sldId id="347" r:id="rId28"/>
    <p:sldId id="348" r:id="rId29"/>
    <p:sldId id="349" r:id="rId30"/>
    <p:sldId id="350" r:id="rId31"/>
    <p:sldId id="351" r:id="rId32"/>
    <p:sldId id="352" r:id="rId33"/>
    <p:sldId id="353" r:id="rId34"/>
    <p:sldId id="354" r:id="rId35"/>
    <p:sldId id="355" r:id="rId36"/>
    <p:sldId id="356" r:id="rId37"/>
    <p:sldId id="357" r:id="rId38"/>
    <p:sldId id="358" r:id="rId39"/>
    <p:sldId id="359" r:id="rId40"/>
    <p:sldId id="360" r:id="rId41"/>
    <p:sldId id="361" r:id="rId42"/>
    <p:sldId id="362" r:id="rId43"/>
    <p:sldId id="363" r:id="rId44"/>
    <p:sldId id="364" r:id="rId45"/>
    <p:sldId id="365" r:id="rId46"/>
    <p:sldId id="366" r:id="rId47"/>
    <p:sldId id="367" r:id="rId48"/>
    <p:sldId id="368" r:id="rId49"/>
    <p:sldId id="369" r:id="rId50"/>
    <p:sldId id="370" r:id="rId51"/>
    <p:sldId id="371" r:id="rId52"/>
    <p:sldId id="372" r:id="rId53"/>
    <p:sldId id="373" r:id="rId54"/>
    <p:sldId id="317" r:id="rId55"/>
    <p:sldId id="318" r:id="rId56"/>
    <p:sldId id="319" r:id="rId57"/>
    <p:sldId id="320" r:id="rId58"/>
    <p:sldId id="321" r:id="rId59"/>
    <p:sldId id="322" r:id="rId60"/>
    <p:sldId id="323" r:id="rId61"/>
    <p:sldId id="306" r:id="rId62"/>
    <p:sldId id="307" r:id="rId63"/>
    <p:sldId id="308" r:id="rId64"/>
    <p:sldId id="309" r:id="rId65"/>
    <p:sldId id="310" r:id="rId66"/>
    <p:sldId id="311" r:id="rId67"/>
    <p:sldId id="312" r:id="rId68"/>
    <p:sldId id="313" r:id="rId69"/>
    <p:sldId id="314" r:id="rId70"/>
    <p:sldId id="315" r:id="rId71"/>
    <p:sldId id="316"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CA2F-97A7-40DB-8F99-5BBC613D8F0C}">
          <p14:sldIdLst>
            <p14:sldId id="257"/>
            <p14:sldId id="305"/>
          </p14:sldIdLst>
        </p14:section>
        <p14:section name="Azure SQL" id="{60FBEF16-CE36-4424-9992-833A2C6C3B07}">
          <p14:sldIdLst>
            <p14:sldId id="324"/>
            <p14:sldId id="325"/>
            <p14:sldId id="326"/>
            <p14:sldId id="327"/>
            <p14:sldId id="329"/>
            <p14:sldId id="328"/>
          </p14:sldIdLst>
        </p14:section>
        <p14:section name="Azure Cosmos DB" id="{BF917FDB-0F26-4E53-A1C3-C18E41BA781E}">
          <p14:sldIdLst>
            <p14:sldId id="330"/>
            <p14:sldId id="331"/>
            <p14:sldId id="332"/>
            <p14:sldId id="333"/>
            <p14:sldId id="334"/>
            <p14:sldId id="335"/>
            <p14:sldId id="336"/>
          </p14:sldIdLst>
        </p14:section>
        <p14:section name="Azure Event Hubs" id="{032D9346-53F5-4CBD-986C-B2BCF732787A}">
          <p14:sldIdLst>
            <p14:sldId id="337"/>
            <p14:sldId id="338"/>
            <p14:sldId id="339"/>
            <p14:sldId id="340"/>
            <p14:sldId id="341"/>
            <p14:sldId id="342"/>
            <p14:sldId id="343"/>
          </p14:sldIdLst>
        </p14:section>
        <p14:section name="Azure Service Bus" id="{D62E8B8F-F223-44BE-81A1-7112DEB01F6A}">
          <p14:sldIdLst>
            <p14:sldId id="344"/>
            <p14:sldId id="345"/>
            <p14:sldId id="346"/>
            <p14:sldId id="347"/>
            <p14:sldId id="348"/>
            <p14:sldId id="349"/>
            <p14:sldId id="350"/>
            <p14:sldId id="351"/>
          </p14:sldIdLst>
        </p14:section>
        <p14:section name="Azure Communication Services" id="{6B52722E-DE13-4A15-A263-CDE26A8ED849}">
          <p14:sldIdLst>
            <p14:sldId id="352"/>
            <p14:sldId id="353"/>
            <p14:sldId id="354"/>
            <p14:sldId id="355"/>
            <p14:sldId id="356"/>
            <p14:sldId id="357"/>
            <p14:sldId id="358"/>
            <p14:sldId id="359"/>
          </p14:sldIdLst>
        </p14:section>
        <p14:section name="Azure Functions" id="{F74FC886-90E9-4CFA-A92F-D29C14E2829C}">
          <p14:sldIdLst>
            <p14:sldId id="360"/>
            <p14:sldId id="361"/>
            <p14:sldId id="362"/>
            <p14:sldId id="363"/>
            <p14:sldId id="364"/>
            <p14:sldId id="365"/>
            <p14:sldId id="366"/>
            <p14:sldId id="367"/>
            <p14:sldId id="368"/>
            <p14:sldId id="369"/>
            <p14:sldId id="370"/>
            <p14:sldId id="371"/>
            <p14:sldId id="372"/>
            <p14:sldId id="373"/>
          </p14:sldIdLst>
        </p14:section>
        <p14:section name="Azure Key Vault" id="{9D3AF790-3360-4D94-A732-8083492A5CE3}">
          <p14:sldIdLst>
            <p14:sldId id="317"/>
            <p14:sldId id="318"/>
            <p14:sldId id="319"/>
            <p14:sldId id="320"/>
            <p14:sldId id="321"/>
            <p14:sldId id="322"/>
            <p14:sldId id="323"/>
          </p14:sldIdLst>
        </p14:section>
        <p14:section name="Azure App Configuration" id="{5C2158DC-12EF-4187-9FE6-8B12D591E7B0}">
          <p14:sldIdLst>
            <p14:sldId id="306"/>
            <p14:sldId id="307"/>
            <p14:sldId id="308"/>
            <p14:sldId id="309"/>
            <p14:sldId id="310"/>
            <p14:sldId id="311"/>
            <p14:sldId id="312"/>
            <p14:sldId id="313"/>
            <p14:sldId id="314"/>
            <p14:sldId id="315"/>
            <p14:sldId id="3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975F"/>
    <a:srgbClr val="5FC1F9"/>
    <a:srgbClr val="D8F0FE"/>
    <a:srgbClr val="A2A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5676" autoAdjust="0"/>
  </p:normalViewPr>
  <p:slideViewPr>
    <p:cSldViewPr snapToGrid="0">
      <p:cViewPr>
        <p:scale>
          <a:sx n="66" d="100"/>
          <a:sy n="66" d="100"/>
        </p:scale>
        <p:origin x="1746" y="1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4EF023-A732-4A4E-A8FB-240F3D1FABBB}" type="datetimeFigureOut">
              <a:rPr lang="en-US" smtClean="0"/>
              <a:t>11/5/2023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D61497-3438-4A57-A4F0-56E725182219}" type="slidenum">
              <a:rPr lang="en-US" smtClean="0"/>
              <a:t>‹#›</a:t>
            </a:fld>
            <a:endParaRPr lang="en-US"/>
          </a:p>
        </p:txBody>
      </p:sp>
    </p:spTree>
    <p:extLst>
      <p:ext uri="{BB962C8B-B14F-4D97-AF65-F5344CB8AC3E}">
        <p14:creationId xmlns:p14="http://schemas.microsoft.com/office/powerpoint/2010/main" val="2812592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learn.microsoft.com/en-us/azure/architecture/patterns/queue-based-load-levelin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learn.microsoft.com/en-us/azure/architecture/patterns/publisher-subscriber"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earn.microsoft.com/en-us/azure/architecture/patterns/compensating-transactio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learn.microsoft.com/en-us/azure/service-bus-messaging/topic-filter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1</a:t>
            </a:fld>
            <a:endParaRPr lang="en-US"/>
          </a:p>
        </p:txBody>
      </p:sp>
    </p:spTree>
    <p:extLst>
      <p:ext uri="{BB962C8B-B14F-4D97-AF65-F5344CB8AC3E}">
        <p14:creationId xmlns:p14="http://schemas.microsoft.com/office/powerpoint/2010/main" val="2182050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Turnkey global distribution</a:t>
            </a:r>
          </a:p>
          <a:p>
            <a:pPr marL="171450" indent="-171450">
              <a:buFont typeface="Arial" panose="020B0604020202020204" pitchFamily="34" charset="0"/>
              <a:buChar char="•"/>
            </a:pPr>
            <a:r>
              <a:rPr lang="en-US" dirty="0"/>
              <a:t>Elastic scale out of storage &amp; throughput</a:t>
            </a:r>
          </a:p>
          <a:p>
            <a:pPr marL="171450" indent="-171450">
              <a:buFont typeface="Arial" panose="020B0604020202020204" pitchFamily="34" charset="0"/>
              <a:buChar char="•"/>
            </a:pPr>
            <a:r>
              <a:rPr lang="en-US" dirty="0"/>
              <a:t>Guaranteed low latency at the 99</a:t>
            </a:r>
            <a:r>
              <a:rPr lang="en-US" baseline="30000" dirty="0"/>
              <a:t>th</a:t>
            </a:r>
            <a:r>
              <a:rPr lang="en-US" dirty="0"/>
              <a:t> percentile</a:t>
            </a:r>
          </a:p>
          <a:p>
            <a:pPr marL="171450" indent="-171450">
              <a:buFont typeface="Arial" panose="020B0604020202020204" pitchFamily="34" charset="0"/>
              <a:buChar char="•"/>
            </a:pPr>
            <a:r>
              <a:rPr lang="en-US" dirty="0"/>
              <a:t>Five well-defined consistency models</a:t>
            </a:r>
          </a:p>
          <a:p>
            <a:pPr marL="171450" indent="-171450">
              <a:buFont typeface="Arial" panose="020B0604020202020204" pitchFamily="34" charset="0"/>
              <a:buChar char="•"/>
            </a:pPr>
            <a:r>
              <a:rPr lang="en-US" dirty="0"/>
              <a:t>Comprehensive SLAs</a:t>
            </a:r>
          </a:p>
          <a:p>
            <a:pPr marL="171450" indent="-171450">
              <a:buFont typeface="Arial" panose="020B0604020202020204" pitchFamily="34" charset="0"/>
              <a:buChar char="•"/>
            </a:pPr>
            <a:r>
              <a:rPr lang="en-US" dirty="0"/>
              <a:t>The right data model for you use</a:t>
            </a:r>
          </a:p>
          <a:p>
            <a:pPr marL="171450" indent="-171450">
              <a:buFont typeface="Arial" panose="020B0604020202020204" pitchFamily="34" charset="0"/>
              <a:buChar char="•"/>
            </a:pPr>
            <a:r>
              <a:rPr lang="en-US" dirty="0"/>
              <a:t>Different Cosmos APIs to meet your needs</a:t>
            </a:r>
          </a:p>
        </p:txBody>
      </p:sp>
      <p:sp>
        <p:nvSpPr>
          <p:cNvPr id="4" name="Slide Number Placeholder 3"/>
          <p:cNvSpPr>
            <a:spLocks noGrp="1"/>
          </p:cNvSpPr>
          <p:nvPr>
            <p:ph type="sldNum" sz="quarter" idx="5"/>
          </p:nvPr>
        </p:nvSpPr>
        <p:spPr/>
        <p:txBody>
          <a:bodyPr/>
          <a:lstStyle/>
          <a:p>
            <a:fld id="{31BF9094-9445-4143-9830-CD39B2514866}" type="slidenum">
              <a:rPr lang="en-US" smtClean="0"/>
              <a:t>10</a:t>
            </a:fld>
            <a:endParaRPr lang="en-US"/>
          </a:p>
        </p:txBody>
      </p:sp>
    </p:spTree>
    <p:extLst>
      <p:ext uri="{BB962C8B-B14F-4D97-AF65-F5344CB8AC3E}">
        <p14:creationId xmlns:p14="http://schemas.microsoft.com/office/powerpoint/2010/main" val="2239360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Azure Event Hubs is a cloud native data streaming service that can stream millions of events per second, with low latency, from any source to any destination. Event Hubs is compatible with Apache Kafka, and it enables you to run existing Kafka workloads without any code changes.</a:t>
            </a: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A4D61497-3438-4A57-A4F0-56E725182219}" type="slidenum">
              <a:rPr lang="en-US" smtClean="0"/>
              <a:t>16</a:t>
            </a:fld>
            <a:endParaRPr lang="en-US"/>
          </a:p>
        </p:txBody>
      </p:sp>
    </p:spTree>
    <p:extLst>
      <p:ext uri="{BB962C8B-B14F-4D97-AF65-F5344CB8AC3E}">
        <p14:creationId xmlns:p14="http://schemas.microsoft.com/office/powerpoint/2010/main" val="985376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17</a:t>
            </a:fld>
            <a:endParaRPr lang="en-US"/>
          </a:p>
        </p:txBody>
      </p:sp>
    </p:spTree>
    <p:extLst>
      <p:ext uri="{BB962C8B-B14F-4D97-AF65-F5344CB8AC3E}">
        <p14:creationId xmlns:p14="http://schemas.microsoft.com/office/powerpoint/2010/main" val="1341628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Producers</a:t>
            </a:r>
            <a:r>
              <a:rPr lang="en-US" b="0" dirty="0"/>
              <a:t> – Any entity that sends data to an even hub.  Event publishers can publish events using HTTPS or AMQP 1.0 or Apache Kafka (1.0 and above).</a:t>
            </a: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18</a:t>
            </a:fld>
            <a:endParaRPr lang="en-US"/>
          </a:p>
        </p:txBody>
      </p:sp>
    </p:spTree>
    <p:extLst>
      <p:ext uri="{BB962C8B-B14F-4D97-AF65-F5344CB8AC3E}">
        <p14:creationId xmlns:p14="http://schemas.microsoft.com/office/powerpoint/2010/main" val="3192376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Partitions</a:t>
            </a:r>
            <a:r>
              <a:rPr lang="en-US" b="0" dirty="0"/>
              <a:t> – Each consumer only reads a specific subset, or partition, of the message stream.</a:t>
            </a:r>
          </a:p>
          <a:p>
            <a:endParaRPr lang="en-US" b="0" dirty="0"/>
          </a:p>
          <a:p>
            <a:r>
              <a:rPr lang="en-US" b="0" dirty="0"/>
              <a:t>Event Hubs provides message streaming through a partitioned consumer pattern in which each consumer only reads a specific subset, or partition, or the message stream.  This pattern enables horizontal scale for event processing and provides other stream-focused features that are unavailable in queues and topics.</a:t>
            </a:r>
          </a:p>
          <a:p>
            <a:endParaRPr lang="en-US" b="0" dirty="0"/>
          </a:p>
          <a:p>
            <a:r>
              <a:rPr lang="en-US" b="0" dirty="0"/>
              <a:t>A partition is an ordered sequence of events that is held in an event hub.  As newer events arrive, they are added to the end of this sequence.  A partition can be thought of as a “commit log.</a:t>
            </a:r>
          </a:p>
          <a:p>
            <a:endParaRPr lang="en-US" b="0" dirty="0"/>
          </a:p>
          <a:p>
            <a:r>
              <a:rPr lang="en-US" b="0" dirty="0"/>
              <a:t>Event Hubs retain data for a configured retention time that applies across all partitions in the event hub.  Events expire on a time basis; you cannot explicitly delete them.  &lt;CLICK&gt; Because partitions are independent and contain their own sequence of data, they often grow at different rates.</a:t>
            </a:r>
          </a:p>
          <a:p>
            <a:endParaRPr lang="en-US" b="0" dirty="0"/>
          </a:p>
          <a:p>
            <a:r>
              <a:rPr lang="en-US" b="0" dirty="0"/>
              <a:t>The number of partitions is specified at creation and must be between 2 and 32.  The partition count is not changeable, so you should consider long-term scale when setting partition count.</a:t>
            </a:r>
          </a:p>
          <a:p>
            <a:endParaRPr lang="en-US" b="0" dirty="0"/>
          </a:p>
          <a:p>
            <a:r>
              <a:rPr lang="en-US" b="0" dirty="0"/>
              <a:t>Recommendation is to balance 1:1 throughput units and partitions to achieve optimal scale.  </a:t>
            </a: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19</a:t>
            </a:fld>
            <a:endParaRPr lang="en-US"/>
          </a:p>
        </p:txBody>
      </p:sp>
    </p:spTree>
    <p:extLst>
      <p:ext uri="{BB962C8B-B14F-4D97-AF65-F5344CB8AC3E}">
        <p14:creationId xmlns:p14="http://schemas.microsoft.com/office/powerpoint/2010/main" val="1320950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Consumer Groups</a:t>
            </a:r>
            <a:r>
              <a:rPr lang="en-US" b="0" dirty="0"/>
              <a:t> – A view (state, position, or offset) of an entire event hub.  Consumer groups enable consuming applications to each have a separate view of the event stream.  They read the stream independently at their own pace and with their own offsets.</a:t>
            </a: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20</a:t>
            </a:fld>
            <a:endParaRPr lang="en-US"/>
          </a:p>
        </p:txBody>
      </p:sp>
    </p:spTree>
    <p:extLst>
      <p:ext uri="{BB962C8B-B14F-4D97-AF65-F5344CB8AC3E}">
        <p14:creationId xmlns:p14="http://schemas.microsoft.com/office/powerpoint/2010/main" val="1574366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Throughput Units</a:t>
            </a:r>
            <a:r>
              <a:rPr lang="en-US" b="0" dirty="0"/>
              <a:t> – Pre-purchased units of capacity that control the throughput capacity of Event Hubs.</a:t>
            </a:r>
          </a:p>
          <a:p>
            <a:endParaRPr lang="en-US" b="0" dirty="0"/>
          </a:p>
          <a:p>
            <a:r>
              <a:rPr lang="en-US" b="0" dirty="0"/>
              <a:t>A single throughput unit lets you:</a:t>
            </a:r>
          </a:p>
          <a:p>
            <a:endParaRPr lang="en-US" b="0" dirty="0"/>
          </a:p>
          <a:p>
            <a:pPr marL="171450" indent="-171450">
              <a:buFont typeface="Arial" panose="020B0604020202020204" pitchFamily="34" charset="0"/>
              <a:buChar char="•"/>
            </a:pPr>
            <a:r>
              <a:rPr lang="en-US" b="0" dirty="0"/>
              <a:t>Ingress: Up to 1-Mb per second or 1000 events per second (which ever comes first)</a:t>
            </a:r>
          </a:p>
          <a:p>
            <a:pPr marL="171450" indent="-171450">
              <a:buFont typeface="Arial" panose="020B0604020202020204" pitchFamily="34" charset="0"/>
              <a:buChar char="•"/>
            </a:pPr>
            <a:r>
              <a:rPr lang="en-US" b="0" dirty="0"/>
              <a:t>Egress: Up to 2-Mb per second or 4096 events per second</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err="1"/>
              <a:t>ServerBusyException</a:t>
            </a:r>
            <a:r>
              <a:rPr lang="en-US" b="0" dirty="0"/>
              <a:t> thrown</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Auto-Inflate feature automatically scales up by increasing the number of throughput units, to meet usage needs.  Increasing throughput units prevents throttling scenarios</a:t>
            </a: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21</a:t>
            </a:fld>
            <a:endParaRPr lang="en-US"/>
          </a:p>
        </p:txBody>
      </p:sp>
    </p:spTree>
    <p:extLst>
      <p:ext uri="{BB962C8B-B14F-4D97-AF65-F5344CB8AC3E}">
        <p14:creationId xmlns:p14="http://schemas.microsoft.com/office/powerpoint/2010/main" val="3534704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Receivers</a:t>
            </a:r>
            <a:r>
              <a:rPr lang="en-US" b="0" dirty="0"/>
              <a:t> – Any entity that reads event data from an event hub.  All Event Hubs consumers connect via the AMQP 1.0 session.  The Event Hubs service delivers events through a session as they become available.  All Kafka consumers connect via the Kafka protocol 1.0 and later.</a:t>
            </a: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22</a:t>
            </a:fld>
            <a:endParaRPr lang="en-US"/>
          </a:p>
        </p:txBody>
      </p:sp>
    </p:spTree>
    <p:extLst>
      <p:ext uri="{BB962C8B-B14F-4D97-AF65-F5344CB8AC3E}">
        <p14:creationId xmlns:p14="http://schemas.microsoft.com/office/powerpoint/2010/main" val="3343781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Azure Service Bus is a fully managed enterprise message broker with message queues and publish-subscribe topics (in a namespace). Service Bus is used to decouple applications and services from each other, providing the following benefits:</a:t>
            </a:r>
          </a:p>
          <a:p>
            <a:pPr algn="l"/>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0" i="0" dirty="0">
                <a:solidFill>
                  <a:srgbClr val="161616"/>
                </a:solidFill>
                <a:effectLst/>
                <a:latin typeface="Segoe UI" panose="020B0502040204020203" pitchFamily="34" charset="0"/>
              </a:rPr>
              <a:t> Load-balancing work across competing workers</a:t>
            </a:r>
          </a:p>
          <a:p>
            <a:pPr algn="l">
              <a:buFont typeface="Arial" panose="020B0604020202020204" pitchFamily="34" charset="0"/>
              <a:buChar char="•"/>
            </a:pPr>
            <a:r>
              <a:rPr lang="en-US" b="0" i="0" dirty="0">
                <a:solidFill>
                  <a:srgbClr val="161616"/>
                </a:solidFill>
                <a:effectLst/>
                <a:latin typeface="Segoe UI" panose="020B0502040204020203" pitchFamily="34" charset="0"/>
              </a:rPr>
              <a:t> Safely routing and transferring data and control across service and application boundaries</a:t>
            </a:r>
          </a:p>
          <a:p>
            <a:pPr algn="l">
              <a:buFont typeface="Arial" panose="020B0604020202020204" pitchFamily="34" charset="0"/>
              <a:buChar char="•"/>
            </a:pPr>
            <a:r>
              <a:rPr lang="en-US" b="0" i="0" dirty="0">
                <a:solidFill>
                  <a:srgbClr val="161616"/>
                </a:solidFill>
                <a:effectLst/>
                <a:latin typeface="Segoe UI" panose="020B0502040204020203" pitchFamily="34" charset="0"/>
              </a:rPr>
              <a:t> Coordinating transactional work that requires a high-degree of reliability</a:t>
            </a:r>
          </a:p>
        </p:txBody>
      </p:sp>
      <p:sp>
        <p:nvSpPr>
          <p:cNvPr id="4" name="Slide Number Placeholder 3"/>
          <p:cNvSpPr>
            <a:spLocks noGrp="1"/>
          </p:cNvSpPr>
          <p:nvPr>
            <p:ph type="sldNum" sz="quarter" idx="5"/>
          </p:nvPr>
        </p:nvSpPr>
        <p:spPr/>
        <p:txBody>
          <a:bodyPr/>
          <a:lstStyle/>
          <a:p>
            <a:fld id="{A4D61497-3438-4A57-A4F0-56E725182219}" type="slidenum">
              <a:rPr lang="en-US" smtClean="0"/>
              <a:t>23</a:t>
            </a:fld>
            <a:endParaRPr lang="en-US"/>
          </a:p>
        </p:txBody>
      </p:sp>
    </p:spTree>
    <p:extLst>
      <p:ext uri="{BB962C8B-B14F-4D97-AF65-F5344CB8AC3E}">
        <p14:creationId xmlns:p14="http://schemas.microsoft.com/office/powerpoint/2010/main" val="3118721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Data is transferred between different applications and services using </a:t>
            </a:r>
            <a:r>
              <a:rPr lang="en-US" b="1" i="0" dirty="0">
                <a:solidFill>
                  <a:srgbClr val="161616"/>
                </a:solidFill>
                <a:effectLst/>
                <a:latin typeface="Segoe UI" panose="020B0502040204020203" pitchFamily="34" charset="0"/>
              </a:rPr>
              <a:t>messages</a:t>
            </a:r>
            <a:r>
              <a:rPr lang="en-US" b="0" i="0" dirty="0">
                <a:solidFill>
                  <a:srgbClr val="161616"/>
                </a:solidFill>
                <a:effectLst/>
                <a:latin typeface="Segoe UI" panose="020B0502040204020203" pitchFamily="34" charset="0"/>
              </a:rPr>
              <a:t>. A message is a container decorated with metadata, and contains data. The data can be any kind of information, including structured data encoded with the common formats such as the following ones: JSON, XML, Apache Avro, Plain Text.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Some common messaging scenarios are:</a:t>
            </a:r>
          </a:p>
          <a:p>
            <a:pPr algn="l"/>
            <a:endParaRPr lang="en-US" b="0" i="0" dirty="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Messaging</a:t>
            </a:r>
            <a:r>
              <a:rPr lang="en-US" b="0" i="0" dirty="0">
                <a:solidFill>
                  <a:srgbClr val="161616"/>
                </a:solidFill>
                <a:effectLst/>
                <a:latin typeface="Segoe UI" panose="020B0502040204020203" pitchFamily="34" charset="0"/>
              </a:rPr>
              <a:t>. Transfer business data, such as sales or purchase orders, journals, or inventory movements.</a:t>
            </a:r>
          </a:p>
          <a:p>
            <a:pPr algn="l"/>
            <a:endParaRPr lang="en-US" b="0" i="0" dirty="0">
              <a:solidFill>
                <a:srgbClr val="161616"/>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24</a:t>
            </a:fld>
            <a:endParaRPr lang="en-US"/>
          </a:p>
        </p:txBody>
      </p:sp>
    </p:spTree>
    <p:extLst>
      <p:ext uri="{BB962C8B-B14F-4D97-AF65-F5344CB8AC3E}">
        <p14:creationId xmlns:p14="http://schemas.microsoft.com/office/powerpoint/2010/main" val="2345952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2</a:t>
            </a:fld>
            <a:endParaRPr lang="en-US"/>
          </a:p>
        </p:txBody>
      </p:sp>
    </p:spTree>
    <p:extLst>
      <p:ext uri="{BB962C8B-B14F-4D97-AF65-F5344CB8AC3E}">
        <p14:creationId xmlns:p14="http://schemas.microsoft.com/office/powerpoint/2010/main" val="8355374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161616"/>
                </a:solidFill>
                <a:effectLst/>
                <a:latin typeface="Segoe UI" panose="020B0502040204020203" pitchFamily="34" charset="0"/>
              </a:rPr>
              <a:t>Decouple applications</a:t>
            </a:r>
            <a:r>
              <a:rPr lang="en-US" b="0" i="0" dirty="0">
                <a:solidFill>
                  <a:srgbClr val="161616"/>
                </a:solidFill>
                <a:effectLst/>
                <a:latin typeface="Segoe UI" panose="020B0502040204020203" pitchFamily="34" charset="0"/>
              </a:rPr>
              <a:t>. Improve reliability and scalability of applications and services. Producer and consumer don't have to be online or readily available at the same time. The </a:t>
            </a:r>
            <a:r>
              <a:rPr lang="en-US" b="0" i="0" u="none" strike="noStrike" dirty="0">
                <a:solidFill>
                  <a:srgbClr val="161616"/>
                </a:solidFill>
                <a:effectLst/>
                <a:latin typeface="Segoe UI" panose="020B0502040204020203" pitchFamily="34" charset="0"/>
                <a:hlinkClick r:id="rId3"/>
              </a:rPr>
              <a:t>load is leveled</a:t>
            </a:r>
            <a:r>
              <a:rPr lang="en-US" b="0" i="0" dirty="0">
                <a:solidFill>
                  <a:srgbClr val="161616"/>
                </a:solidFill>
                <a:effectLst/>
                <a:latin typeface="Segoe UI" panose="020B0502040204020203" pitchFamily="34" charset="0"/>
              </a:rPr>
              <a:t> such that traffic spikes don't overtax a service.</a:t>
            </a:r>
          </a:p>
        </p:txBody>
      </p:sp>
      <p:sp>
        <p:nvSpPr>
          <p:cNvPr id="4" name="Slide Number Placeholder 3"/>
          <p:cNvSpPr>
            <a:spLocks noGrp="1"/>
          </p:cNvSpPr>
          <p:nvPr>
            <p:ph type="sldNum" sz="quarter" idx="5"/>
          </p:nvPr>
        </p:nvSpPr>
        <p:spPr/>
        <p:txBody>
          <a:bodyPr/>
          <a:lstStyle/>
          <a:p>
            <a:fld id="{A4D61497-3438-4A57-A4F0-56E725182219}" type="slidenum">
              <a:rPr lang="en-US" smtClean="0"/>
              <a:t>25</a:t>
            </a:fld>
            <a:endParaRPr lang="en-US"/>
          </a:p>
        </p:txBody>
      </p:sp>
    </p:spTree>
    <p:extLst>
      <p:ext uri="{BB962C8B-B14F-4D97-AF65-F5344CB8AC3E}">
        <p14:creationId xmlns:p14="http://schemas.microsoft.com/office/powerpoint/2010/main" val="1458956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161616"/>
                </a:solidFill>
                <a:effectLst/>
                <a:latin typeface="Segoe UI" panose="020B0502040204020203" pitchFamily="34" charset="0"/>
              </a:rPr>
              <a:t>Topics and subscriptions</a:t>
            </a:r>
            <a:r>
              <a:rPr lang="en-US" b="0" i="0" dirty="0">
                <a:solidFill>
                  <a:srgbClr val="161616"/>
                </a:solidFill>
                <a:effectLst/>
                <a:latin typeface="Segoe UI" panose="020B0502040204020203" pitchFamily="34" charset="0"/>
              </a:rPr>
              <a:t>. Enable 1:</a:t>
            </a:r>
            <a:r>
              <a:rPr lang="en-US" b="0" i="1" dirty="0">
                <a:solidFill>
                  <a:srgbClr val="161616"/>
                </a:solidFill>
                <a:effectLst/>
                <a:latin typeface="Segoe UI" panose="020B0502040204020203" pitchFamily="34" charset="0"/>
              </a:rPr>
              <a:t>n</a:t>
            </a:r>
            <a:r>
              <a:rPr lang="en-US" b="0" i="0" dirty="0">
                <a:solidFill>
                  <a:srgbClr val="161616"/>
                </a:solidFill>
                <a:effectLst/>
                <a:latin typeface="Segoe UI" panose="020B0502040204020203" pitchFamily="34" charset="0"/>
              </a:rPr>
              <a:t> relationships between </a:t>
            </a:r>
            <a:r>
              <a:rPr lang="en-US" b="0" i="0" u="none" strike="noStrike" dirty="0">
                <a:solidFill>
                  <a:srgbClr val="161616"/>
                </a:solidFill>
                <a:effectLst/>
                <a:latin typeface="Segoe UI" panose="020B0502040204020203" pitchFamily="34" charset="0"/>
                <a:hlinkClick r:id="rId3"/>
              </a:rPr>
              <a:t>publishers and subscribers</a:t>
            </a:r>
            <a:r>
              <a:rPr lang="en-US" b="0" i="0" dirty="0">
                <a:solidFill>
                  <a:srgbClr val="161616"/>
                </a:solidFill>
                <a:effectLst/>
                <a:latin typeface="Segoe UI" panose="020B0502040204020203" pitchFamily="34" charset="0"/>
              </a:rPr>
              <a:t>, allowing subscribers to select particular messages from a published message stream.</a:t>
            </a:r>
          </a:p>
        </p:txBody>
      </p:sp>
      <p:sp>
        <p:nvSpPr>
          <p:cNvPr id="4" name="Slide Number Placeholder 3"/>
          <p:cNvSpPr>
            <a:spLocks noGrp="1"/>
          </p:cNvSpPr>
          <p:nvPr>
            <p:ph type="sldNum" sz="quarter" idx="5"/>
          </p:nvPr>
        </p:nvSpPr>
        <p:spPr/>
        <p:txBody>
          <a:bodyPr/>
          <a:lstStyle/>
          <a:p>
            <a:fld id="{A4D61497-3438-4A57-A4F0-56E725182219}" type="slidenum">
              <a:rPr lang="en-US" smtClean="0"/>
              <a:t>26</a:t>
            </a:fld>
            <a:endParaRPr lang="en-US"/>
          </a:p>
        </p:txBody>
      </p:sp>
    </p:spTree>
    <p:extLst>
      <p:ext uri="{BB962C8B-B14F-4D97-AF65-F5344CB8AC3E}">
        <p14:creationId xmlns:p14="http://schemas.microsoft.com/office/powerpoint/2010/main" val="2215620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161616"/>
                </a:solidFill>
                <a:effectLst/>
                <a:latin typeface="Segoe UI" panose="020B0502040204020203" pitchFamily="34" charset="0"/>
              </a:rPr>
              <a:t>Transactions</a:t>
            </a:r>
            <a:r>
              <a:rPr lang="en-US" b="0" i="0" dirty="0">
                <a:solidFill>
                  <a:srgbClr val="161616"/>
                </a:solidFill>
                <a:effectLst/>
                <a:latin typeface="Segoe UI" panose="020B0502040204020203" pitchFamily="34" charset="0"/>
              </a:rPr>
              <a:t>. Allows you to do several operations, all in the scope of an atomic transaction. For example, the following operations can be done in the scope of a transaction.</a:t>
            </a:r>
          </a:p>
          <a:p>
            <a:pPr algn="l">
              <a:buFont typeface="Arial" panose="020B0604020202020204" pitchFamily="34" charset="0"/>
              <a:buNone/>
            </a:pPr>
            <a:endParaRPr lang="en-US" b="0" i="0" dirty="0">
              <a:solidFill>
                <a:srgbClr val="161616"/>
              </a:solidFill>
              <a:effectLst/>
              <a:latin typeface="Segoe UI" panose="020B0502040204020203" pitchFamily="34" charset="0"/>
            </a:endParaRP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Obtain a message from one queue.</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Post results of processing to one or more different queues.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Move the input message from the original queue.</a:t>
            </a:r>
          </a:p>
          <a:p>
            <a:pPr marL="457200" lvl="1" indent="0" algn="l">
              <a:buFont typeface="Arial" panose="020B0604020202020204" pitchFamily="34" charset="0"/>
              <a:buNone/>
            </a:pPr>
            <a:endParaRPr lang="en-US" b="0" i="0" dirty="0">
              <a:solidFill>
                <a:srgbClr val="161616"/>
              </a:solidFill>
              <a:effectLst/>
              <a:latin typeface="Segoe UI" panose="020B0502040204020203" pitchFamily="34" charset="0"/>
            </a:endParaRPr>
          </a:p>
          <a:p>
            <a:pPr algn="l">
              <a:buFont typeface="Arial" panose="020B0604020202020204" pitchFamily="34" charset="0"/>
              <a:buNone/>
            </a:pPr>
            <a:r>
              <a:rPr lang="en-US" b="0" i="0" dirty="0">
                <a:solidFill>
                  <a:srgbClr val="161616"/>
                </a:solidFill>
                <a:effectLst/>
                <a:latin typeface="Segoe UI" panose="020B0502040204020203" pitchFamily="34" charset="0"/>
              </a:rPr>
              <a:t>The results become visible to downstream consumers only upon success, including the successful settlement of input message, allowing for once-only processing semantics. This transaction model is a robust foundation for the </a:t>
            </a:r>
            <a:r>
              <a:rPr lang="en-US" b="0" i="0" u="none" strike="noStrike" dirty="0">
                <a:solidFill>
                  <a:srgbClr val="161616"/>
                </a:solidFill>
                <a:effectLst/>
                <a:latin typeface="Segoe UI" panose="020B0502040204020203" pitchFamily="34" charset="0"/>
                <a:hlinkClick r:id="rId3"/>
              </a:rPr>
              <a:t>compensating transactions</a:t>
            </a:r>
            <a:r>
              <a:rPr lang="en-US" b="0" i="0" dirty="0">
                <a:solidFill>
                  <a:srgbClr val="161616"/>
                </a:solidFill>
                <a:effectLst/>
                <a:latin typeface="Segoe UI" panose="020B0502040204020203" pitchFamily="34" charset="0"/>
              </a:rPr>
              <a:t> pattern in the greater solution context.</a:t>
            </a:r>
          </a:p>
        </p:txBody>
      </p:sp>
      <p:sp>
        <p:nvSpPr>
          <p:cNvPr id="4" name="Slide Number Placeholder 3"/>
          <p:cNvSpPr>
            <a:spLocks noGrp="1"/>
          </p:cNvSpPr>
          <p:nvPr>
            <p:ph type="sldNum" sz="quarter" idx="5"/>
          </p:nvPr>
        </p:nvSpPr>
        <p:spPr/>
        <p:txBody>
          <a:bodyPr/>
          <a:lstStyle/>
          <a:p>
            <a:fld id="{A4D61497-3438-4A57-A4F0-56E725182219}" type="slidenum">
              <a:rPr lang="en-US" smtClean="0"/>
              <a:t>27</a:t>
            </a:fld>
            <a:endParaRPr lang="en-US"/>
          </a:p>
        </p:txBody>
      </p:sp>
    </p:spTree>
    <p:extLst>
      <p:ext uri="{BB962C8B-B14F-4D97-AF65-F5344CB8AC3E}">
        <p14:creationId xmlns:p14="http://schemas.microsoft.com/office/powerpoint/2010/main" val="4279298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161616"/>
                </a:solidFill>
                <a:effectLst/>
                <a:latin typeface="Segoe UI" panose="020B0502040204020203" pitchFamily="34" charset="0"/>
              </a:rPr>
              <a:t>Message sessions</a:t>
            </a:r>
            <a:r>
              <a:rPr lang="en-US" b="0" i="0" dirty="0">
                <a:solidFill>
                  <a:srgbClr val="161616"/>
                </a:solidFill>
                <a:effectLst/>
                <a:latin typeface="Segoe UI" panose="020B0502040204020203" pitchFamily="34" charset="0"/>
              </a:rPr>
              <a:t>. Implement high-scale coordination of workflows and multiplexed transfers that require strict message ordering or message deferral.</a:t>
            </a:r>
          </a:p>
        </p:txBody>
      </p:sp>
      <p:sp>
        <p:nvSpPr>
          <p:cNvPr id="4" name="Slide Number Placeholder 3"/>
          <p:cNvSpPr>
            <a:spLocks noGrp="1"/>
          </p:cNvSpPr>
          <p:nvPr>
            <p:ph type="sldNum" sz="quarter" idx="5"/>
          </p:nvPr>
        </p:nvSpPr>
        <p:spPr/>
        <p:txBody>
          <a:bodyPr/>
          <a:lstStyle/>
          <a:p>
            <a:fld id="{A4D61497-3438-4A57-A4F0-56E725182219}" type="slidenum">
              <a:rPr lang="en-US" smtClean="0"/>
              <a:t>28</a:t>
            </a:fld>
            <a:endParaRPr lang="en-US"/>
          </a:p>
        </p:txBody>
      </p:sp>
    </p:spTree>
    <p:extLst>
      <p:ext uri="{BB962C8B-B14F-4D97-AF65-F5344CB8AC3E}">
        <p14:creationId xmlns:p14="http://schemas.microsoft.com/office/powerpoint/2010/main" val="3292735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Messages are sent to and received from </a:t>
            </a:r>
            <a:r>
              <a:rPr lang="en-US" b="1" i="0" dirty="0">
                <a:solidFill>
                  <a:srgbClr val="161616"/>
                </a:solidFill>
                <a:effectLst/>
                <a:latin typeface="Segoe UI" panose="020B0502040204020203" pitchFamily="34" charset="0"/>
              </a:rPr>
              <a:t>queues</a:t>
            </a:r>
            <a:r>
              <a:rPr lang="en-US" b="0" i="0" dirty="0">
                <a:solidFill>
                  <a:srgbClr val="161616"/>
                </a:solidFill>
                <a:effectLst/>
                <a:latin typeface="Segoe UI" panose="020B0502040204020203" pitchFamily="34" charset="0"/>
              </a:rPr>
              <a:t>. Queues store messages until the receiving application is available to receive and process them.</a:t>
            </a:r>
          </a:p>
          <a:p>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Messages in queues are ordered and timestamped on arrival. Once the broker accepts the message, the message is always held durably in triple-redundant storage, spread across availability zones if the namespace is zone-enabled. Service Bus keeps messages in memory or volatile storage until they've been reported by the client as accepted.</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Messages are delivered in </a:t>
            </a:r>
            <a:r>
              <a:rPr lang="en-US" b="1" i="0" dirty="0">
                <a:solidFill>
                  <a:srgbClr val="161616"/>
                </a:solidFill>
                <a:effectLst/>
                <a:latin typeface="Segoe UI" panose="020B0502040204020203" pitchFamily="34" charset="0"/>
              </a:rPr>
              <a:t>pull</a:t>
            </a:r>
            <a:r>
              <a:rPr lang="en-US" b="0" i="0" dirty="0">
                <a:solidFill>
                  <a:srgbClr val="161616"/>
                </a:solidFill>
                <a:effectLst/>
                <a:latin typeface="Segoe UI" panose="020B0502040204020203" pitchFamily="34" charset="0"/>
              </a:rPr>
              <a:t> mode, only delivering messages when requested. Unlike the busy-polling model of some other cloud queues, the pull operation can be long-lived and only complete once a message is available.</a:t>
            </a:r>
          </a:p>
          <a:p>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29</a:t>
            </a:fld>
            <a:endParaRPr lang="en-US"/>
          </a:p>
        </p:txBody>
      </p:sp>
    </p:spTree>
    <p:extLst>
      <p:ext uri="{BB962C8B-B14F-4D97-AF65-F5344CB8AC3E}">
        <p14:creationId xmlns:p14="http://schemas.microsoft.com/office/powerpoint/2010/main" val="753717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Topics can have multiple, independent subscriptions, which attach to the topic and otherwise work exactly like queues from the receiver side. A subscriber to a topic can receive a copy of each message sent to that topic. Subscriptions are named entities. Subscriptions are durable by default, but can be configured to expire and then be automatically deleted. Via the Java Message Service (JMS) API, Service Bus Premium also allows you to create volatile subscriptions that exist for the duration of the connection.</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You can define rules on a subscription. A subscription rule has a </a:t>
            </a:r>
            <a:r>
              <a:rPr lang="en-US" b="1" i="0" dirty="0">
                <a:solidFill>
                  <a:srgbClr val="161616"/>
                </a:solidFill>
                <a:effectLst/>
                <a:latin typeface="Segoe UI" panose="020B0502040204020203" pitchFamily="34" charset="0"/>
              </a:rPr>
              <a:t>filter</a:t>
            </a:r>
            <a:r>
              <a:rPr lang="en-US" b="0" i="0" dirty="0">
                <a:solidFill>
                  <a:srgbClr val="161616"/>
                </a:solidFill>
                <a:effectLst/>
                <a:latin typeface="Segoe UI" panose="020B0502040204020203" pitchFamily="34" charset="0"/>
              </a:rPr>
              <a:t> to define a condition for the message to be copied into the subscription and an optional </a:t>
            </a:r>
            <a:r>
              <a:rPr lang="en-US" b="1" i="0" dirty="0">
                <a:solidFill>
                  <a:srgbClr val="161616"/>
                </a:solidFill>
                <a:effectLst/>
                <a:latin typeface="Segoe UI" panose="020B0502040204020203" pitchFamily="34" charset="0"/>
              </a:rPr>
              <a:t>action</a:t>
            </a:r>
            <a:r>
              <a:rPr lang="en-US" b="0" i="0" dirty="0">
                <a:solidFill>
                  <a:srgbClr val="161616"/>
                </a:solidFill>
                <a:effectLst/>
                <a:latin typeface="Segoe UI" panose="020B0502040204020203" pitchFamily="34" charset="0"/>
              </a:rPr>
              <a:t> that can modify message metadata. For more information, see </a:t>
            </a:r>
            <a:r>
              <a:rPr lang="en-US" b="0" i="0" u="none" strike="noStrike" dirty="0">
                <a:solidFill>
                  <a:srgbClr val="161616"/>
                </a:solidFill>
                <a:effectLst/>
                <a:latin typeface="Segoe UI" panose="020B0502040204020203" pitchFamily="34" charset="0"/>
                <a:hlinkClick r:id="rId3"/>
              </a:rPr>
              <a:t>Topic filters and actions</a:t>
            </a:r>
            <a:r>
              <a:rPr lang="en-US" b="0" i="0" dirty="0">
                <a:solidFill>
                  <a:srgbClr val="161616"/>
                </a:solidFill>
                <a:effectLst/>
                <a:latin typeface="Segoe UI" panose="020B0502040204020203" pitchFamily="34" charset="0"/>
              </a:rPr>
              <a:t>. This feature is useful in the following scenarios:</a:t>
            </a:r>
          </a:p>
          <a:p>
            <a:pPr algn="l"/>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0" i="0" dirty="0">
                <a:solidFill>
                  <a:srgbClr val="161616"/>
                </a:solidFill>
                <a:effectLst/>
                <a:latin typeface="Segoe UI" panose="020B0502040204020203" pitchFamily="34" charset="0"/>
              </a:rPr>
              <a:t> You don't want a subscription to receive all messages sent to a topic.</a:t>
            </a:r>
          </a:p>
          <a:p>
            <a:pPr algn="l">
              <a:buFont typeface="Arial" panose="020B0604020202020204" pitchFamily="34" charset="0"/>
              <a:buChar char="•"/>
            </a:pPr>
            <a:r>
              <a:rPr lang="en-US" b="0" i="0" dirty="0">
                <a:solidFill>
                  <a:srgbClr val="161616"/>
                </a:solidFill>
                <a:effectLst/>
                <a:latin typeface="Segoe UI" panose="020B0502040204020203" pitchFamily="34" charset="0"/>
              </a:rPr>
              <a:t> You want to mark up messages with extra metadata when they pass through a subscription.</a:t>
            </a:r>
          </a:p>
          <a:p>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30</a:t>
            </a:fld>
            <a:endParaRPr lang="en-US"/>
          </a:p>
        </p:txBody>
      </p:sp>
    </p:spTree>
    <p:extLst>
      <p:ext uri="{BB962C8B-B14F-4D97-AF65-F5344CB8AC3E}">
        <p14:creationId xmlns:p14="http://schemas.microsoft.com/office/powerpoint/2010/main" val="827449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Azure Communication Services are cloud-based services with REST APIs and client library SDKs available to help you integrate communication into your applications. You can add communication to your applications without being an expert in underlying technologies such as media encoding or telephony.</a:t>
            </a:r>
          </a:p>
        </p:txBody>
      </p:sp>
      <p:sp>
        <p:nvSpPr>
          <p:cNvPr id="4" name="Slide Number Placeholder 3"/>
          <p:cNvSpPr>
            <a:spLocks noGrp="1"/>
          </p:cNvSpPr>
          <p:nvPr>
            <p:ph type="sldNum" sz="quarter" idx="5"/>
          </p:nvPr>
        </p:nvSpPr>
        <p:spPr/>
        <p:txBody>
          <a:bodyPr/>
          <a:lstStyle/>
          <a:p>
            <a:fld id="{A4D61497-3438-4A57-A4F0-56E725182219}" type="slidenum">
              <a:rPr lang="en-US" smtClean="0"/>
              <a:t>31</a:t>
            </a:fld>
            <a:endParaRPr lang="en-US"/>
          </a:p>
        </p:txBody>
      </p:sp>
    </p:spTree>
    <p:extLst>
      <p:ext uri="{BB962C8B-B14F-4D97-AF65-F5344CB8AC3E}">
        <p14:creationId xmlns:p14="http://schemas.microsoft.com/office/powerpoint/2010/main" val="8826220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Azure Communication Services enables you to send and receive SMS text messages using the Communication Services SMS SDKs. These SDKs can be used to support customer service scenarios, appointment reminders, two-factor authentication, and other real-time communication needs. Communication Services SMS allows you to reliably send messages while exposing deliverability and response metrics.</a:t>
            </a:r>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32</a:t>
            </a:fld>
            <a:endParaRPr lang="en-US"/>
          </a:p>
        </p:txBody>
      </p:sp>
    </p:spTree>
    <p:extLst>
      <p:ext uri="{BB962C8B-B14F-4D97-AF65-F5344CB8AC3E}">
        <p14:creationId xmlns:p14="http://schemas.microsoft.com/office/powerpoint/2010/main" val="2924251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The Calling SDK enables end-user devices to drive voice and video communication experiences.</a:t>
            </a:r>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33</a:t>
            </a:fld>
            <a:endParaRPr lang="en-US"/>
          </a:p>
        </p:txBody>
      </p:sp>
    </p:spTree>
    <p:extLst>
      <p:ext uri="{BB962C8B-B14F-4D97-AF65-F5344CB8AC3E}">
        <p14:creationId xmlns:p14="http://schemas.microsoft.com/office/powerpoint/2010/main" val="1847579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Azure Communication Services Calling SDKs can be used to add telephony and Public Switched Telephone Network access to your applications. </a:t>
            </a:r>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34</a:t>
            </a:fld>
            <a:endParaRPr lang="en-US"/>
          </a:p>
        </p:txBody>
      </p:sp>
    </p:spTree>
    <p:extLst>
      <p:ext uri="{BB962C8B-B14F-4D97-AF65-F5344CB8AC3E}">
        <p14:creationId xmlns:p14="http://schemas.microsoft.com/office/powerpoint/2010/main" val="205908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Azure SQL, also known as Microsoft Azure SQL Database, is a cloud-based relational database service offered by Microsoft as part of its Azure cloud computing platform. It is a fully managed database service that allows you to host, manage, and scale relational databases in the cloud without the need to set up and maintain physical hardware or manage the database software yourself.</a:t>
            </a:r>
          </a:p>
          <a:p>
            <a:pPr algn="l"/>
            <a:endParaRPr lang="en-US" b="0" i="0" dirty="0">
              <a:solidFill>
                <a:srgbClr val="374151"/>
              </a:solidFill>
              <a:effectLst/>
              <a:latin typeface="Söhne"/>
            </a:endParaRPr>
          </a:p>
          <a:p>
            <a:pPr algn="l"/>
            <a:r>
              <a:rPr lang="en-US" b="0" i="0" dirty="0">
                <a:solidFill>
                  <a:srgbClr val="374151"/>
                </a:solidFill>
                <a:effectLst/>
                <a:latin typeface="Söhne"/>
              </a:rPr>
              <a:t>Azure SQL Database is based on Microsoft SQL Server, which is a popular and powerful relational database management system (RDBMS). It provides a range of features and capabilities for building and managing applications that rely on a relational database, including data storage, data retrieval, and data processing. </a:t>
            </a:r>
          </a:p>
        </p:txBody>
      </p:sp>
      <p:sp>
        <p:nvSpPr>
          <p:cNvPr id="4" name="Slide Number Placeholder 3"/>
          <p:cNvSpPr>
            <a:spLocks noGrp="1"/>
          </p:cNvSpPr>
          <p:nvPr>
            <p:ph type="sldNum" sz="quarter" idx="5"/>
          </p:nvPr>
        </p:nvSpPr>
        <p:spPr/>
        <p:txBody>
          <a:bodyPr/>
          <a:lstStyle/>
          <a:p>
            <a:fld id="{A4D61497-3438-4A57-A4F0-56E725182219}" type="slidenum">
              <a:rPr lang="en-US" smtClean="0"/>
              <a:t>3</a:t>
            </a:fld>
            <a:endParaRPr lang="en-US"/>
          </a:p>
        </p:txBody>
      </p:sp>
    </p:spTree>
    <p:extLst>
      <p:ext uri="{BB962C8B-B14F-4D97-AF65-F5344CB8AC3E}">
        <p14:creationId xmlns:p14="http://schemas.microsoft.com/office/powerpoint/2010/main" val="23412915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Azure Communication Services Chat can help you add real-time text communication to your cross-platform applications. </a:t>
            </a:r>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35</a:t>
            </a:fld>
            <a:endParaRPr lang="en-US"/>
          </a:p>
        </p:txBody>
      </p:sp>
    </p:spTree>
    <p:extLst>
      <p:ext uri="{BB962C8B-B14F-4D97-AF65-F5344CB8AC3E}">
        <p14:creationId xmlns:p14="http://schemas.microsoft.com/office/powerpoint/2010/main" val="3311171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Azure Communication Services Chat can help you add real-time text communication to your cross-platform applications. </a:t>
            </a:r>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36</a:t>
            </a:fld>
            <a:endParaRPr lang="en-US"/>
          </a:p>
        </p:txBody>
      </p:sp>
    </p:spTree>
    <p:extLst>
      <p:ext uri="{BB962C8B-B14F-4D97-AF65-F5344CB8AC3E}">
        <p14:creationId xmlns:p14="http://schemas.microsoft.com/office/powerpoint/2010/main" val="984319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Real-time Relays solve the problem of NAT (Network Address Translation) traversal for Peer-to-Peer (P2P) connections. Most devices on the internet today have an IP address used for internal LAN traffic (home or corporate network) or an externally visible address (router or NAT gateway). To connect two devices on the internet, the external address is required, but is typically not available to a device behind a NAT gateway. To address the connectivity issue, following protocols are used:</a:t>
            </a:r>
          </a:p>
          <a:p>
            <a:pPr algn="l"/>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0" i="0" dirty="0">
                <a:solidFill>
                  <a:srgbClr val="161616"/>
                </a:solidFill>
                <a:effectLst/>
                <a:latin typeface="Segoe UI" panose="020B0502040204020203" pitchFamily="34" charset="0"/>
              </a:rPr>
              <a:t> STUN (Session Traversal Utilities for NAT) offers a protocol to allow devices to exchange external IPs on the internet. If the clients can see each other, there is typically no need for a relay through a TURN service since the connection can be made peer-to-peer. A STUN server's job is to respond to request for a device's external IP.</a:t>
            </a:r>
          </a:p>
          <a:p>
            <a:pPr algn="l">
              <a:buFont typeface="Arial" panose="020B0604020202020204" pitchFamily="34" charset="0"/>
              <a:buChar char="•"/>
            </a:pPr>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0" i="0" dirty="0">
                <a:solidFill>
                  <a:srgbClr val="161616"/>
                </a:solidFill>
                <a:effectLst/>
                <a:latin typeface="Segoe UI" panose="020B0502040204020203" pitchFamily="34" charset="0"/>
              </a:rPr>
              <a:t> TURN (Traversal Using Relays around NAT) is an extension of the STUN protocol that also relays the data between two endpoints through a mutually visible server.</a:t>
            </a:r>
          </a:p>
        </p:txBody>
      </p:sp>
      <p:sp>
        <p:nvSpPr>
          <p:cNvPr id="4" name="Slide Number Placeholder 3"/>
          <p:cNvSpPr>
            <a:spLocks noGrp="1"/>
          </p:cNvSpPr>
          <p:nvPr>
            <p:ph type="sldNum" sz="quarter" idx="5"/>
          </p:nvPr>
        </p:nvSpPr>
        <p:spPr/>
        <p:txBody>
          <a:bodyPr/>
          <a:lstStyle/>
          <a:p>
            <a:fld id="{A4D61497-3438-4A57-A4F0-56E725182219}" type="slidenum">
              <a:rPr lang="en-US" smtClean="0"/>
              <a:t>37</a:t>
            </a:fld>
            <a:endParaRPr lang="en-US"/>
          </a:p>
        </p:txBody>
      </p:sp>
    </p:spTree>
    <p:extLst>
      <p:ext uri="{BB962C8B-B14F-4D97-AF65-F5344CB8AC3E}">
        <p14:creationId xmlns:p14="http://schemas.microsoft.com/office/powerpoint/2010/main" val="27089081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Azure Communication Services enables you to send and receive WhatsApp messages using the Azure Communication Services Messaging SDK. This SDK can be used to engage in conversation with a customer for product inquiry and customer service scenarios. It can also be used to send out messages like appointment reminders, shipping updates, two-factor authentication, and other notification scenarios.</a:t>
            </a:r>
          </a:p>
        </p:txBody>
      </p:sp>
      <p:sp>
        <p:nvSpPr>
          <p:cNvPr id="4" name="Slide Number Placeholder 3"/>
          <p:cNvSpPr>
            <a:spLocks noGrp="1"/>
          </p:cNvSpPr>
          <p:nvPr>
            <p:ph type="sldNum" sz="quarter" idx="5"/>
          </p:nvPr>
        </p:nvSpPr>
        <p:spPr/>
        <p:txBody>
          <a:bodyPr/>
          <a:lstStyle/>
          <a:p>
            <a:fld id="{A4D61497-3438-4A57-A4F0-56E725182219}" type="slidenum">
              <a:rPr lang="en-US" smtClean="0"/>
              <a:t>38</a:t>
            </a:fld>
            <a:endParaRPr lang="en-US"/>
          </a:p>
        </p:txBody>
      </p:sp>
    </p:spTree>
    <p:extLst>
      <p:ext uri="{BB962C8B-B14F-4D97-AF65-F5344CB8AC3E}">
        <p14:creationId xmlns:p14="http://schemas.microsoft.com/office/powerpoint/2010/main" val="15735230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Azure Functions is a cloud service available on-demand that provides all the continually updated infrastructure and resources needed to run your applications. You focus on the code that matters most to you, in the most productive language for you, and Functions handles the rest. Functions provides serverless compute for Azure. You can use Functions to build web APIs, respond to database changes, process IoT streams, manage message queues, and more.</a:t>
            </a:r>
          </a:p>
        </p:txBody>
      </p:sp>
      <p:sp>
        <p:nvSpPr>
          <p:cNvPr id="4" name="Slide Number Placeholder 3"/>
          <p:cNvSpPr>
            <a:spLocks noGrp="1"/>
          </p:cNvSpPr>
          <p:nvPr>
            <p:ph type="sldNum" sz="quarter" idx="5"/>
          </p:nvPr>
        </p:nvSpPr>
        <p:spPr/>
        <p:txBody>
          <a:bodyPr/>
          <a:lstStyle/>
          <a:p>
            <a:fld id="{A4D61497-3438-4A57-A4F0-56E725182219}" type="slidenum">
              <a:rPr lang="en-US" smtClean="0"/>
              <a:t>39</a:t>
            </a:fld>
            <a:endParaRPr lang="en-US"/>
          </a:p>
        </p:txBody>
      </p:sp>
    </p:spTree>
    <p:extLst>
      <p:ext uri="{BB962C8B-B14F-4D97-AF65-F5344CB8AC3E}">
        <p14:creationId xmlns:p14="http://schemas.microsoft.com/office/powerpoint/2010/main" val="2025171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Choice of language: </a:t>
            </a:r>
            <a:r>
              <a:rPr lang="en-US" dirty="0"/>
              <a:t>Azure Functions is a polyglot solution which allows you to write functions in not just C#, F#, and JavaScript, but also Java, Python, TypeScript, and even PowerShell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TypeScript supported through transpiling to JavaScript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41</a:t>
            </a:fld>
            <a:endParaRPr lang="en-US"/>
          </a:p>
        </p:txBody>
      </p:sp>
    </p:spTree>
    <p:extLst>
      <p:ext uri="{BB962C8B-B14F-4D97-AF65-F5344CB8AC3E}">
        <p14:creationId xmlns:p14="http://schemas.microsoft.com/office/powerpoint/2010/main" val="1782575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Bring your own dependencies:</a:t>
            </a:r>
            <a:r>
              <a:rPr lang="en-US" b="0" dirty="0"/>
              <a:t> </a:t>
            </a:r>
            <a:r>
              <a:rPr lang="en-US" dirty="0"/>
              <a:t>Functions support both NuGet and NPM, so you can use your favorite libraries.</a:t>
            </a:r>
            <a:endParaRPr lang="en-US" b="1" dirty="0"/>
          </a:p>
          <a:p>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42</a:t>
            </a:fld>
            <a:endParaRPr lang="en-US"/>
          </a:p>
        </p:txBody>
      </p:sp>
    </p:spTree>
    <p:extLst>
      <p:ext uri="{BB962C8B-B14F-4D97-AF65-F5344CB8AC3E}">
        <p14:creationId xmlns:p14="http://schemas.microsoft.com/office/powerpoint/2010/main" val="14557447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Simplified integration: </a:t>
            </a:r>
            <a:r>
              <a:rPr lang="en-US" dirty="0"/>
              <a:t>Easily leverage Azure services and software-as-a-service (SaaS) offerings.  These services can trigger your function and start execution or they can serve as input and output for your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services include Cosmos DB, Event Hubs, Event Grid, Mobile Apps, Notification Hubs, Service Bus, Azure Storage, GitHub, and Twilio SMS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t>Azure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CosmosDB</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Event Hubs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Event Grid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Notifications Hub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Azure Storage (blob,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t>3</a:t>
            </a:r>
            <a:r>
              <a:rPr lang="en-US" b="0" u="sng" baseline="30000" dirty="0"/>
              <a:t>rd</a:t>
            </a:r>
            <a:r>
              <a:rPr lang="en-US" b="0" u="sng" dirty="0"/>
              <a:t> Party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RabbitMQ</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GitHub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Twillio</a:t>
            </a:r>
            <a:endParaRPr lang="en-US" b="0" dirty="0"/>
          </a:p>
        </p:txBody>
      </p:sp>
      <p:sp>
        <p:nvSpPr>
          <p:cNvPr id="4" name="Slide Number Placeholder 3"/>
          <p:cNvSpPr>
            <a:spLocks noGrp="1"/>
          </p:cNvSpPr>
          <p:nvPr>
            <p:ph type="sldNum" sz="quarter" idx="5"/>
          </p:nvPr>
        </p:nvSpPr>
        <p:spPr/>
        <p:txBody>
          <a:bodyPr/>
          <a:lstStyle/>
          <a:p>
            <a:fld id="{A4D61497-3438-4A57-A4F0-56E725182219}" type="slidenum">
              <a:rPr lang="en-US" smtClean="0"/>
              <a:t>43</a:t>
            </a:fld>
            <a:endParaRPr lang="en-US"/>
          </a:p>
        </p:txBody>
      </p:sp>
    </p:spTree>
    <p:extLst>
      <p:ext uri="{BB962C8B-B14F-4D97-AF65-F5344CB8AC3E}">
        <p14:creationId xmlns:p14="http://schemas.microsoft.com/office/powerpoint/2010/main" val="37740311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Flexible development:</a:t>
            </a:r>
            <a:r>
              <a:rPr lang="en-US" b="0" dirty="0"/>
              <a:t> Code your functions right in the portal or set up continuous integration and deploy your code through GitHub, Visual Studio Team Services, and other support development tools including OneDrive, Bitbucket, Dropbox, and either a local or external Git repository</a:t>
            </a:r>
            <a:endParaRPr lang="en-US" b="1" dirty="0"/>
          </a:p>
          <a:p>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44</a:t>
            </a:fld>
            <a:endParaRPr lang="en-US"/>
          </a:p>
        </p:txBody>
      </p:sp>
    </p:spTree>
    <p:extLst>
      <p:ext uri="{BB962C8B-B14F-4D97-AF65-F5344CB8AC3E}">
        <p14:creationId xmlns:p14="http://schemas.microsoft.com/office/powerpoint/2010/main" val="13562650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Pay only for what you use! Metering is per execution and per Gb second.</a:t>
            </a:r>
          </a:p>
          <a:p>
            <a:endParaRPr lang="en-US" dirty="0"/>
          </a:p>
          <a:p>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45</a:t>
            </a:fld>
            <a:endParaRPr lang="en-US"/>
          </a:p>
        </p:txBody>
      </p:sp>
    </p:spTree>
    <p:extLst>
      <p:ext uri="{BB962C8B-B14F-4D97-AF65-F5344CB8AC3E}">
        <p14:creationId xmlns:p14="http://schemas.microsoft.com/office/powerpoint/2010/main" val="3065326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1" i="0" dirty="0">
                <a:solidFill>
                  <a:srgbClr val="374151"/>
                </a:solidFill>
                <a:effectLst/>
                <a:latin typeface="Söhne"/>
              </a:rPr>
              <a:t>Scalability</a:t>
            </a:r>
            <a:r>
              <a:rPr lang="en-US" b="0" i="0" dirty="0">
                <a:solidFill>
                  <a:srgbClr val="374151"/>
                </a:solidFill>
                <a:effectLst/>
                <a:latin typeface="Söhne"/>
              </a:rPr>
              <a:t>: Azure SQL Database can be easily scaled up or down to meet the performance and capacity needs of your applications. You can choose from various service tiers with different levels of compute and storage resources.</a:t>
            </a:r>
          </a:p>
          <a:p>
            <a:pPr marL="0" indent="0" algn="l">
              <a:buFont typeface="Arial" panose="020B0604020202020204" pitchFamily="34" charset="0"/>
              <a:buNone/>
            </a:pPr>
            <a:endParaRPr lang="en-US" b="0" i="0" dirty="0">
              <a:solidFill>
                <a:srgbClr val="374151"/>
              </a:solidFill>
              <a:effectLst/>
              <a:latin typeface="Söhne"/>
            </a:endParaRPr>
          </a:p>
          <a:p>
            <a:pPr marL="171450" indent="-171450" algn="l">
              <a:buFont typeface="Arial" panose="020B0604020202020204" pitchFamily="34" charset="0"/>
              <a:buChar char="•"/>
            </a:pPr>
            <a:r>
              <a:rPr lang="en-US" b="1" i="0" dirty="0">
                <a:solidFill>
                  <a:srgbClr val="374151"/>
                </a:solidFill>
                <a:effectLst/>
                <a:latin typeface="Söhne"/>
              </a:rPr>
              <a:t>High availability</a:t>
            </a:r>
            <a:r>
              <a:rPr lang="en-US" b="0" i="0" dirty="0">
                <a:solidFill>
                  <a:srgbClr val="374151"/>
                </a:solidFill>
                <a:effectLst/>
                <a:latin typeface="Söhne"/>
              </a:rPr>
              <a:t>: Azure SQL Database offers built-in high availability and automated backups to ensure that your data is always accessible and protected from data loss.</a:t>
            </a:r>
          </a:p>
          <a:p>
            <a:pPr marL="0" indent="0" algn="l">
              <a:buFont typeface="Arial" panose="020B0604020202020204" pitchFamily="34" charset="0"/>
              <a:buNone/>
            </a:pPr>
            <a:endParaRPr lang="en-US" b="0" i="0" dirty="0">
              <a:solidFill>
                <a:srgbClr val="374151"/>
              </a:solidFill>
              <a:effectLst/>
              <a:latin typeface="Söhne"/>
            </a:endParaRPr>
          </a:p>
          <a:p>
            <a:pPr marL="171450" indent="-171450" algn="l">
              <a:buFont typeface="Arial" panose="020B0604020202020204" pitchFamily="34" charset="0"/>
              <a:buChar char="•"/>
            </a:pPr>
            <a:r>
              <a:rPr lang="en-US" b="1" i="0" dirty="0">
                <a:solidFill>
                  <a:srgbClr val="374151"/>
                </a:solidFill>
                <a:effectLst/>
                <a:latin typeface="Söhne"/>
              </a:rPr>
              <a:t>Security</a:t>
            </a:r>
            <a:r>
              <a:rPr lang="en-US" b="0" i="0" dirty="0">
                <a:solidFill>
                  <a:srgbClr val="374151"/>
                </a:solidFill>
                <a:effectLst/>
                <a:latin typeface="Söhne"/>
              </a:rPr>
              <a:t>: It provides robust security features, including firewall rules, encryption, threat detection, and authentication, to help protect your data.</a:t>
            </a:r>
          </a:p>
          <a:p>
            <a:pPr marL="0" indent="0" algn="l">
              <a:buFont typeface="Arial" panose="020B0604020202020204" pitchFamily="34" charset="0"/>
              <a:buNone/>
            </a:pPr>
            <a:endParaRPr lang="en-US" b="0" i="0" dirty="0">
              <a:solidFill>
                <a:srgbClr val="374151"/>
              </a:solidFill>
              <a:effectLst/>
              <a:latin typeface="Söhne"/>
            </a:endParaRPr>
          </a:p>
          <a:p>
            <a:pPr marL="171450" indent="-171450" algn="l">
              <a:buFont typeface="Arial" panose="020B0604020202020204" pitchFamily="34" charset="0"/>
              <a:buChar char="•"/>
            </a:pPr>
            <a:r>
              <a:rPr lang="en-US" b="1" i="0" dirty="0">
                <a:solidFill>
                  <a:srgbClr val="374151"/>
                </a:solidFill>
                <a:effectLst/>
                <a:latin typeface="Söhne"/>
              </a:rPr>
              <a:t>Automated management</a:t>
            </a:r>
            <a:r>
              <a:rPr lang="en-US" b="0" i="0" dirty="0">
                <a:solidFill>
                  <a:srgbClr val="374151"/>
                </a:solidFill>
                <a:effectLst/>
                <a:latin typeface="Söhne"/>
              </a:rPr>
              <a:t>: Many routine database management tasks, such as patching and maintenance, are handled automatically by the Azure platform, reducing the operational overhead.</a:t>
            </a:r>
          </a:p>
          <a:p>
            <a:pPr marL="171450" indent="-171450" algn="l">
              <a:buFont typeface="Arial" panose="020B0604020202020204" pitchFamily="34" charset="0"/>
              <a:buChar char="•"/>
            </a:pPr>
            <a:endParaRPr lang="en-US" b="0" i="0" dirty="0">
              <a:solidFill>
                <a:srgbClr val="374151"/>
              </a:solidFill>
              <a:effectLst/>
              <a:latin typeface="Söhne"/>
            </a:endParaRPr>
          </a:p>
          <a:p>
            <a:pPr marL="171450" indent="-171450" algn="l">
              <a:buFont typeface="Arial" panose="020B0604020202020204" pitchFamily="34" charset="0"/>
              <a:buChar char="•"/>
            </a:pPr>
            <a:r>
              <a:rPr lang="en-US" b="1" i="0" dirty="0">
                <a:solidFill>
                  <a:srgbClr val="374151"/>
                </a:solidFill>
                <a:effectLst/>
                <a:latin typeface="Söhne"/>
              </a:rPr>
              <a:t>Compatibility</a:t>
            </a:r>
            <a:r>
              <a:rPr lang="en-US" b="0" i="0" dirty="0">
                <a:solidFill>
                  <a:srgbClr val="374151"/>
                </a:solidFill>
                <a:effectLst/>
                <a:latin typeface="Söhne"/>
              </a:rPr>
              <a:t>: Azure SQL Database is compatible with many Microsoft SQL Server features and tools, making it relatively easy to migrate existing on-premises SQL Server databases to the cloud.</a:t>
            </a:r>
          </a:p>
          <a:p>
            <a:pPr marL="0" indent="0" algn="l">
              <a:buFont typeface="Arial" panose="020B0604020202020204" pitchFamily="34" charset="0"/>
              <a:buNone/>
            </a:pPr>
            <a:endParaRPr lang="en-US" b="0" i="0" dirty="0">
              <a:solidFill>
                <a:srgbClr val="374151"/>
              </a:solidFill>
              <a:effectLst/>
              <a:latin typeface="Söhne"/>
            </a:endParaRPr>
          </a:p>
          <a:p>
            <a:pPr marL="171450" indent="-171450" algn="l">
              <a:buFont typeface="Arial" panose="020B0604020202020204" pitchFamily="34" charset="0"/>
              <a:buChar char="•"/>
            </a:pPr>
            <a:r>
              <a:rPr lang="en-US" b="1" i="0" dirty="0">
                <a:solidFill>
                  <a:srgbClr val="374151"/>
                </a:solidFill>
                <a:effectLst/>
                <a:latin typeface="Söhne"/>
              </a:rPr>
              <a:t>Global distribution</a:t>
            </a:r>
            <a:r>
              <a:rPr lang="en-US" b="0" i="0" dirty="0">
                <a:solidFill>
                  <a:srgbClr val="374151"/>
                </a:solidFill>
                <a:effectLst/>
                <a:latin typeface="Söhne"/>
              </a:rPr>
              <a:t>: You can deploy Azure SQL Database in multiple Azure regions for data redundancy and low-latency access from different parts of the world.</a:t>
            </a:r>
          </a:p>
          <a:p>
            <a:pPr marL="171450" indent="-171450" algn="l">
              <a:buFont typeface="Arial" panose="020B0604020202020204" pitchFamily="34" charset="0"/>
              <a:buChar char="•"/>
            </a:pPr>
            <a:endParaRPr lang="en-US" b="0" i="0" dirty="0">
              <a:solidFill>
                <a:srgbClr val="374151"/>
              </a:solidFill>
              <a:effectLst/>
              <a:latin typeface="Söhne"/>
            </a:endParaRPr>
          </a:p>
          <a:p>
            <a:pPr marL="171450" indent="-171450" algn="l">
              <a:buFont typeface="Arial" panose="020B0604020202020204" pitchFamily="34" charset="0"/>
              <a:buChar char="•"/>
            </a:pPr>
            <a:r>
              <a:rPr lang="en-US" b="1" i="0" dirty="0">
                <a:solidFill>
                  <a:srgbClr val="374151"/>
                </a:solidFill>
                <a:effectLst/>
                <a:latin typeface="Söhne"/>
              </a:rPr>
              <a:t>Integration with other Azure services: </a:t>
            </a:r>
            <a:r>
              <a:rPr lang="en-US" b="0" i="0" dirty="0">
                <a:solidFill>
                  <a:srgbClr val="374151"/>
                </a:solidFill>
                <a:effectLst/>
                <a:latin typeface="Söhne"/>
              </a:rPr>
              <a:t>Azure SQL Database can be integrated with other Azure services like Azure Logic Apps, Azure Functions, and Azure App Service, making it suitable for a wide range of cloud-based applications.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4</a:t>
            </a:fld>
            <a:endParaRPr lang="en-US"/>
          </a:p>
        </p:txBody>
      </p:sp>
    </p:spTree>
    <p:extLst>
      <p:ext uri="{BB962C8B-B14F-4D97-AF65-F5344CB8AC3E}">
        <p14:creationId xmlns:p14="http://schemas.microsoft.com/office/powerpoint/2010/main" val="30161549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the advantages of Functions with the SLA and ‘always on’ feature of an App Service Plan</a:t>
            </a:r>
          </a:p>
          <a:p>
            <a:endParaRPr lang="en-US" dirty="0"/>
          </a:p>
          <a:p>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46</a:t>
            </a:fld>
            <a:endParaRPr lang="en-US"/>
          </a:p>
        </p:txBody>
      </p:sp>
    </p:spTree>
    <p:extLst>
      <p:ext uri="{BB962C8B-B14F-4D97-AF65-F5344CB8AC3E}">
        <p14:creationId xmlns:p14="http://schemas.microsoft.com/office/powerpoint/2010/main" val="39157782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Your own dedication cloud environment with network isolation for apps, higher scale, and the ability to connect securely to local </a:t>
            </a:r>
            <a:r>
              <a:rPr lang="en-US" dirty="0" err="1"/>
              <a:t>vNets</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47</a:t>
            </a:fld>
            <a:endParaRPr lang="en-US"/>
          </a:p>
        </p:txBody>
      </p:sp>
    </p:spTree>
    <p:extLst>
      <p:ext uri="{BB962C8B-B14F-4D97-AF65-F5344CB8AC3E}">
        <p14:creationId xmlns:p14="http://schemas.microsoft.com/office/powerpoint/2010/main" val="1520995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Leverage cloud innovations in on-premises infrastructure.  Azure Stack brings the power of Azure to your data centers.</a:t>
            </a:r>
          </a:p>
          <a:p>
            <a:endParaRPr lang="en-US" dirty="0"/>
          </a:p>
          <a:p>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48</a:t>
            </a:fld>
            <a:endParaRPr lang="en-US"/>
          </a:p>
        </p:txBody>
      </p:sp>
    </p:spTree>
    <p:extLst>
      <p:ext uri="{BB962C8B-B14F-4D97-AF65-F5344CB8AC3E}">
        <p14:creationId xmlns:p14="http://schemas.microsoft.com/office/powerpoint/2010/main" val="16419825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your Azure Functions on our local server (without the rest of Azure).</a:t>
            </a:r>
          </a:p>
          <a:p>
            <a:endParaRPr lang="en-US" dirty="0"/>
          </a:p>
          <a:p>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49</a:t>
            </a:fld>
            <a:endParaRPr lang="en-US"/>
          </a:p>
        </p:txBody>
      </p:sp>
    </p:spTree>
    <p:extLst>
      <p:ext uri="{BB962C8B-B14F-4D97-AF65-F5344CB8AC3E}">
        <p14:creationId xmlns:p14="http://schemas.microsoft.com/office/powerpoint/2010/main" val="14211913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on IoT devices by deploying custom modules.</a:t>
            </a:r>
          </a:p>
          <a:p>
            <a:endParaRPr lang="en-US" dirty="0"/>
          </a:p>
          <a:p>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50</a:t>
            </a:fld>
            <a:endParaRPr lang="en-US"/>
          </a:p>
        </p:txBody>
      </p:sp>
    </p:spTree>
    <p:extLst>
      <p:ext uri="{BB962C8B-B14F-4D97-AF65-F5344CB8AC3E}">
        <p14:creationId xmlns:p14="http://schemas.microsoft.com/office/powerpoint/2010/main" val="42680668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52</a:t>
            </a:fld>
            <a:endParaRPr lang="en-US"/>
          </a:p>
        </p:txBody>
      </p:sp>
    </p:spTree>
    <p:extLst>
      <p:ext uri="{BB962C8B-B14F-4D97-AF65-F5344CB8AC3E}">
        <p14:creationId xmlns:p14="http://schemas.microsoft.com/office/powerpoint/2010/main" val="37695262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161616"/>
                </a:solidFill>
                <a:effectLst/>
                <a:latin typeface="Segoe UI" panose="020B0502040204020203" pitchFamily="34" charset="0"/>
              </a:rPr>
              <a:t> Secrets Management</a:t>
            </a:r>
            <a:r>
              <a:rPr lang="en-US" b="0" i="0" dirty="0">
                <a:solidFill>
                  <a:srgbClr val="161616"/>
                </a:solidFill>
                <a:effectLst/>
                <a:latin typeface="Segoe UI" panose="020B0502040204020203" pitchFamily="34" charset="0"/>
              </a:rPr>
              <a:t> - Azure Key Vault can be used to Securely store and tightly control access to tokens, passwords, certificates, API keys, and other secrets</a:t>
            </a:r>
          </a:p>
          <a:p>
            <a:pPr algn="l">
              <a:buFont typeface="Arial" panose="020B0604020202020204" pitchFamily="34" charset="0"/>
              <a:buNone/>
            </a:pPr>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1" i="0" dirty="0">
                <a:solidFill>
                  <a:srgbClr val="161616"/>
                </a:solidFill>
                <a:effectLst/>
                <a:latin typeface="Segoe UI" panose="020B0502040204020203" pitchFamily="34" charset="0"/>
              </a:rPr>
              <a:t> Key Management</a:t>
            </a:r>
            <a:r>
              <a:rPr lang="en-US" b="0" i="0" dirty="0">
                <a:solidFill>
                  <a:srgbClr val="161616"/>
                </a:solidFill>
                <a:effectLst/>
                <a:latin typeface="Segoe UI" panose="020B0502040204020203" pitchFamily="34" charset="0"/>
              </a:rPr>
              <a:t> - Azure Key Vault can be used as a Key Management solution. Azure Key Vault makes it easy to create and control the encryption keys used to encrypt your data.</a:t>
            </a:r>
          </a:p>
          <a:p>
            <a:pPr algn="l">
              <a:buFont typeface="Arial" panose="020B0604020202020204" pitchFamily="34" charset="0"/>
              <a:buChar char="•"/>
            </a:pPr>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1" i="0" dirty="0">
                <a:solidFill>
                  <a:srgbClr val="161616"/>
                </a:solidFill>
                <a:effectLst/>
                <a:latin typeface="Segoe UI" panose="020B0502040204020203" pitchFamily="34" charset="0"/>
              </a:rPr>
              <a:t> Certificate Management</a:t>
            </a:r>
            <a:r>
              <a:rPr lang="en-US" b="0" i="0" dirty="0">
                <a:solidFill>
                  <a:srgbClr val="161616"/>
                </a:solidFill>
                <a:effectLst/>
                <a:latin typeface="Segoe UI" panose="020B0502040204020203" pitchFamily="34" charset="0"/>
              </a:rPr>
              <a:t> - Azure Key Vault lets you easily provision, manage, and deploy public and private Transport Layer Security/Secure Sockets Layer (TLS/SSL) certificates for use with Azure and your internal connected resources.</a:t>
            </a:r>
          </a:p>
          <a:p>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54</a:t>
            </a:fld>
            <a:endParaRPr lang="en-US"/>
          </a:p>
        </p:txBody>
      </p:sp>
    </p:spTree>
    <p:extLst>
      <p:ext uri="{BB962C8B-B14F-4D97-AF65-F5344CB8AC3E}">
        <p14:creationId xmlns:p14="http://schemas.microsoft.com/office/powerpoint/2010/main" val="19935821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Centralizing storage of application secrets in Azure Key Vault allows you to control their distribution. Key Vault greatly reduces the chances that secrets may be accidentally leaked. When application developers use Key Vault, they no longer need to store security information in their application. Not having to store security information in applications eliminates the need to make this information part of the code. For example, an application may need to connect to a database. Instead of storing the connection string in the app's code, you can store it securely in Key Vault.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Your applications can securely access the information they need by using URIs. These URIs allow the applications to retrieve specific versions of a secret. There's no need to write custom code to protect any of the secret information stored in Key Vault.</a:t>
            </a:r>
          </a:p>
          <a:p>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55</a:t>
            </a:fld>
            <a:endParaRPr lang="en-US"/>
          </a:p>
        </p:txBody>
      </p:sp>
    </p:spTree>
    <p:extLst>
      <p:ext uri="{BB962C8B-B14F-4D97-AF65-F5344CB8AC3E}">
        <p14:creationId xmlns:p14="http://schemas.microsoft.com/office/powerpoint/2010/main" val="128234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Access to a key vault requires proper authentication and authorization before a caller (user or application) can get access. Authentication establishes the identity of the caller, while authorization determines the operations that they're allowed to perform.</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Authentication is done via Microsoft </a:t>
            </a:r>
            <a:r>
              <a:rPr lang="en-US" b="0" i="0" dirty="0" err="1">
                <a:solidFill>
                  <a:srgbClr val="161616"/>
                </a:solidFill>
                <a:effectLst/>
                <a:latin typeface="Segoe UI" panose="020B0502040204020203" pitchFamily="34" charset="0"/>
              </a:rPr>
              <a:t>Entra</a:t>
            </a:r>
            <a:r>
              <a:rPr lang="en-US" b="0" i="0" dirty="0">
                <a:solidFill>
                  <a:srgbClr val="161616"/>
                </a:solidFill>
                <a:effectLst/>
                <a:latin typeface="Segoe UI" panose="020B0502040204020203" pitchFamily="34" charset="0"/>
              </a:rPr>
              <a:t> ID. Authorization may be done via Azure role-based access control (Azure RBAC) or Key Vault access policy. Azure RBAC can be used for both management of the vaults and access data stored in a vault, while key vault access policy can only be used when attempting to access data stored in a vault.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Azure Key Vaults may be either software-protected or, with the Azure Key Vault Premium tier, hardware-protected by hardware security modules (HSMs). Software-protected keys, secrets, and certificates are safeguarded by Azure, using industry-standard algorithms and key lengths. For situations where you require added assurance, you can import or generate keys in HSMs that never leave the HSM boundary. Azure Key Vault uses </a:t>
            </a:r>
            <a:r>
              <a:rPr lang="en-US" b="0" i="0" dirty="0" err="1">
                <a:solidFill>
                  <a:srgbClr val="161616"/>
                </a:solidFill>
                <a:effectLst/>
                <a:latin typeface="Segoe UI" panose="020B0502040204020203" pitchFamily="34" charset="0"/>
              </a:rPr>
              <a:t>nCipher</a:t>
            </a:r>
            <a:r>
              <a:rPr lang="en-US" b="0" i="0" dirty="0">
                <a:solidFill>
                  <a:srgbClr val="161616"/>
                </a:solidFill>
                <a:effectLst/>
                <a:latin typeface="Segoe UI" panose="020B0502040204020203" pitchFamily="34" charset="0"/>
              </a:rPr>
              <a:t> HSMs, which are Federal Information Processing Standards (FIPS) 140-2 Level 2 validated. You can use </a:t>
            </a:r>
            <a:r>
              <a:rPr lang="en-US" b="0" i="0" dirty="0" err="1">
                <a:solidFill>
                  <a:srgbClr val="161616"/>
                </a:solidFill>
                <a:effectLst/>
                <a:latin typeface="Segoe UI" panose="020B0502040204020203" pitchFamily="34" charset="0"/>
              </a:rPr>
              <a:t>nCipher</a:t>
            </a:r>
            <a:r>
              <a:rPr lang="en-US" b="0" i="0" dirty="0">
                <a:solidFill>
                  <a:srgbClr val="161616"/>
                </a:solidFill>
                <a:effectLst/>
                <a:latin typeface="Segoe UI" panose="020B0502040204020203" pitchFamily="34" charset="0"/>
              </a:rPr>
              <a:t> tools to move a key from your HSM to Azure Key Vault.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Finally, Azure Key Vault is designed so that Microsoft doesn't see or extract your data.</a:t>
            </a:r>
          </a:p>
        </p:txBody>
      </p:sp>
      <p:sp>
        <p:nvSpPr>
          <p:cNvPr id="4" name="Slide Number Placeholder 3"/>
          <p:cNvSpPr>
            <a:spLocks noGrp="1"/>
          </p:cNvSpPr>
          <p:nvPr>
            <p:ph type="sldNum" sz="quarter" idx="5"/>
          </p:nvPr>
        </p:nvSpPr>
        <p:spPr/>
        <p:txBody>
          <a:bodyPr/>
          <a:lstStyle/>
          <a:p>
            <a:fld id="{A4D61497-3438-4A57-A4F0-56E725182219}" type="slidenum">
              <a:rPr lang="en-US" smtClean="0"/>
              <a:t>56</a:t>
            </a:fld>
            <a:endParaRPr lang="en-US"/>
          </a:p>
        </p:txBody>
      </p:sp>
    </p:spTree>
    <p:extLst>
      <p:ext uri="{BB962C8B-B14F-4D97-AF65-F5344CB8AC3E}">
        <p14:creationId xmlns:p14="http://schemas.microsoft.com/office/powerpoint/2010/main" val="39114867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Once you've created a couple of Key Vaults, you'll want to monitor how and when your keys and secrets are being accessed. You can monitor activity by enabling logging for your vaults. You can configure Azure Key Vault to:</a:t>
            </a:r>
          </a:p>
          <a:p>
            <a:pPr algn="l"/>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0" i="0" dirty="0">
                <a:solidFill>
                  <a:srgbClr val="161616"/>
                </a:solidFill>
                <a:effectLst/>
                <a:latin typeface="Segoe UI" panose="020B0502040204020203" pitchFamily="34" charset="0"/>
              </a:rPr>
              <a:t> Archive to a storage account.</a:t>
            </a:r>
          </a:p>
          <a:p>
            <a:pPr algn="l">
              <a:buFont typeface="Arial" panose="020B0604020202020204" pitchFamily="34" charset="0"/>
              <a:buChar char="•"/>
            </a:pPr>
            <a:r>
              <a:rPr lang="en-US" b="0" i="0" dirty="0">
                <a:solidFill>
                  <a:srgbClr val="161616"/>
                </a:solidFill>
                <a:effectLst/>
                <a:latin typeface="Segoe UI" panose="020B0502040204020203" pitchFamily="34" charset="0"/>
              </a:rPr>
              <a:t> Stream to an event hub.</a:t>
            </a:r>
          </a:p>
          <a:p>
            <a:pPr algn="l">
              <a:buFont typeface="Arial" panose="020B0604020202020204" pitchFamily="34" charset="0"/>
              <a:buChar char="•"/>
            </a:pPr>
            <a:r>
              <a:rPr lang="en-US" b="0" i="0" dirty="0">
                <a:solidFill>
                  <a:srgbClr val="161616"/>
                </a:solidFill>
                <a:effectLst/>
                <a:latin typeface="Segoe UI" panose="020B0502040204020203" pitchFamily="34" charset="0"/>
              </a:rPr>
              <a:t> Send the logs to Azure Monitor logs.</a:t>
            </a:r>
          </a:p>
          <a:p>
            <a:pPr algn="l">
              <a:buFont typeface="Arial" panose="020B0604020202020204" pitchFamily="34" charset="0"/>
              <a:buChar char="•"/>
            </a:pPr>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You have control over your logs and you may secure them by restricting access and you may also delete logs that you no longer need.</a:t>
            </a:r>
          </a:p>
        </p:txBody>
      </p:sp>
      <p:sp>
        <p:nvSpPr>
          <p:cNvPr id="4" name="Slide Number Placeholder 3"/>
          <p:cNvSpPr>
            <a:spLocks noGrp="1"/>
          </p:cNvSpPr>
          <p:nvPr>
            <p:ph type="sldNum" sz="quarter" idx="5"/>
          </p:nvPr>
        </p:nvSpPr>
        <p:spPr/>
        <p:txBody>
          <a:bodyPr/>
          <a:lstStyle/>
          <a:p>
            <a:fld id="{A4D61497-3438-4A57-A4F0-56E725182219}" type="slidenum">
              <a:rPr lang="en-US" smtClean="0"/>
              <a:t>57</a:t>
            </a:fld>
            <a:endParaRPr lang="en-US"/>
          </a:p>
        </p:txBody>
      </p:sp>
    </p:spTree>
    <p:extLst>
      <p:ext uri="{BB962C8B-B14F-4D97-AF65-F5344CB8AC3E}">
        <p14:creationId xmlns:p14="http://schemas.microsoft.com/office/powerpoint/2010/main" val="3188666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DTU-based purchasing model offers a blend of compute, memory, and I/O resources in three service tiers to support light to heavy database workloads.  Compute sizes within each tier provide a different mix of these resources, to which you can add additional storage resources.</a:t>
            </a:r>
          </a:p>
          <a:p>
            <a:endParaRPr lang="en-US" dirty="0"/>
          </a:p>
          <a:p>
            <a:r>
              <a:rPr lang="en-US" dirty="0"/>
              <a:t>The </a:t>
            </a:r>
            <a:r>
              <a:rPr lang="en-US" dirty="0" err="1"/>
              <a:t>vCore</a:t>
            </a:r>
            <a:r>
              <a:rPr lang="en-US" dirty="0"/>
              <a:t>-based purchasing model lets you choose the number of </a:t>
            </a:r>
            <a:r>
              <a:rPr lang="en-US" dirty="0" err="1"/>
              <a:t>vCores</a:t>
            </a:r>
            <a:r>
              <a:rPr lang="en-US" dirty="0"/>
              <a:t>, the amount of memory, and the amount and speed of storage. </a:t>
            </a:r>
          </a:p>
        </p:txBody>
      </p:sp>
      <p:sp>
        <p:nvSpPr>
          <p:cNvPr id="4" name="Slide Number Placeholder 3"/>
          <p:cNvSpPr>
            <a:spLocks noGrp="1"/>
          </p:cNvSpPr>
          <p:nvPr>
            <p:ph type="sldNum" sz="quarter" idx="5"/>
          </p:nvPr>
        </p:nvSpPr>
        <p:spPr/>
        <p:txBody>
          <a:bodyPr/>
          <a:lstStyle/>
          <a:p>
            <a:fld id="{A4D61497-3438-4A57-A4F0-56E725182219}" type="slidenum">
              <a:rPr lang="en-US" smtClean="0"/>
              <a:t>5</a:t>
            </a:fld>
            <a:endParaRPr lang="en-US"/>
          </a:p>
        </p:txBody>
      </p:sp>
    </p:spTree>
    <p:extLst>
      <p:ext uri="{BB962C8B-B14F-4D97-AF65-F5344CB8AC3E}">
        <p14:creationId xmlns:p14="http://schemas.microsoft.com/office/powerpoint/2010/main" val="38539368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When storing valuable data, you must take several steps. Security information must be secured, it must follow a life cycle, and it must be highly available. Azure Key Vault simplifies the process of meeting these requirements by:</a:t>
            </a:r>
          </a:p>
          <a:p>
            <a:pPr algn="l"/>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0" i="0" dirty="0">
                <a:solidFill>
                  <a:srgbClr val="161616"/>
                </a:solidFill>
                <a:effectLst/>
                <a:latin typeface="Segoe UI" panose="020B0502040204020203" pitchFamily="34" charset="0"/>
              </a:rPr>
              <a:t> Removing the need for in-house knowledge of Hardware Security Modules.</a:t>
            </a:r>
          </a:p>
          <a:p>
            <a:pPr algn="l">
              <a:buFont typeface="Arial" panose="020B0604020202020204" pitchFamily="34" charset="0"/>
              <a:buChar char="•"/>
            </a:pPr>
            <a:r>
              <a:rPr lang="en-US" b="0" i="0" dirty="0">
                <a:solidFill>
                  <a:srgbClr val="161616"/>
                </a:solidFill>
                <a:effectLst/>
                <a:latin typeface="Segoe UI" panose="020B0502040204020203" pitchFamily="34" charset="0"/>
              </a:rPr>
              <a:t> Scaling up on short notice to meet your organization's usage spikes.</a:t>
            </a:r>
          </a:p>
          <a:p>
            <a:pPr algn="l">
              <a:buFont typeface="Arial" panose="020B0604020202020204" pitchFamily="34" charset="0"/>
              <a:buChar char="•"/>
            </a:pPr>
            <a:r>
              <a:rPr lang="en-US" b="0" i="0" dirty="0">
                <a:solidFill>
                  <a:srgbClr val="161616"/>
                </a:solidFill>
                <a:effectLst/>
                <a:latin typeface="Segoe UI" panose="020B0502040204020203" pitchFamily="34" charset="0"/>
              </a:rPr>
              <a:t> Replicating the contents of your Key Vault within a region and to a secondary region. Data replication ensures high availability and takes away the need of any action from the administrator to trigger the failover.</a:t>
            </a:r>
          </a:p>
          <a:p>
            <a:pPr algn="l">
              <a:buFont typeface="Arial" panose="020B0604020202020204" pitchFamily="34" charset="0"/>
              <a:buChar char="•"/>
            </a:pPr>
            <a:r>
              <a:rPr lang="en-US" b="0" i="0" dirty="0">
                <a:solidFill>
                  <a:srgbClr val="161616"/>
                </a:solidFill>
                <a:effectLst/>
                <a:latin typeface="Segoe UI" panose="020B0502040204020203" pitchFamily="34" charset="0"/>
              </a:rPr>
              <a:t> Providing standard Azure administration options via the portal, Azure CLI and PowerShell.</a:t>
            </a:r>
          </a:p>
          <a:p>
            <a:pPr algn="l">
              <a:buFont typeface="Arial" panose="020B0604020202020204" pitchFamily="34" charset="0"/>
              <a:buChar char="•"/>
            </a:pPr>
            <a:r>
              <a:rPr lang="en-US" b="0" i="0" dirty="0">
                <a:solidFill>
                  <a:srgbClr val="161616"/>
                </a:solidFill>
                <a:effectLst/>
                <a:latin typeface="Segoe UI" panose="020B0502040204020203" pitchFamily="34" charset="0"/>
              </a:rPr>
              <a:t> Automating certain tasks on certificates that you purchase from Public CAs, such as enrollment and renewal.</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In addition, Azure Key Vaults allow you to segregate application secrets. Applications may access only the vault that they're allowed to access, and they can be limited to only perform specific operations. You can create an Azure Key Vault per application and restrict the secrets stored in a Key Vault to a specific application and team of developers.</a:t>
            </a:r>
          </a:p>
        </p:txBody>
      </p:sp>
      <p:sp>
        <p:nvSpPr>
          <p:cNvPr id="4" name="Slide Number Placeholder 3"/>
          <p:cNvSpPr>
            <a:spLocks noGrp="1"/>
          </p:cNvSpPr>
          <p:nvPr>
            <p:ph type="sldNum" sz="quarter" idx="5"/>
          </p:nvPr>
        </p:nvSpPr>
        <p:spPr/>
        <p:txBody>
          <a:bodyPr/>
          <a:lstStyle/>
          <a:p>
            <a:fld id="{A4D61497-3438-4A57-A4F0-56E725182219}" type="slidenum">
              <a:rPr lang="en-US" smtClean="0"/>
              <a:t>58</a:t>
            </a:fld>
            <a:endParaRPr lang="en-US"/>
          </a:p>
        </p:txBody>
      </p:sp>
    </p:spTree>
    <p:extLst>
      <p:ext uri="{BB962C8B-B14F-4D97-AF65-F5344CB8AC3E}">
        <p14:creationId xmlns:p14="http://schemas.microsoft.com/office/powerpoint/2010/main" val="37101749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As a secure store in Azure, Key Vault has been used to simplify scenarios like:</a:t>
            </a:r>
          </a:p>
          <a:p>
            <a:pPr algn="l"/>
            <a:endParaRPr lang="en-US" b="0" i="0" dirty="0">
              <a:solidFill>
                <a:srgbClr val="161616"/>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Azure Disk Encryption</a:t>
            </a: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The always encrypted and Transparent Data Encryption functionality in SQL Server and Azure SQL Database</a:t>
            </a:r>
          </a:p>
          <a:p>
            <a:pPr marL="171450" indent="-171450" algn="l">
              <a:buFont typeface="Arial" panose="020B0604020202020204" pitchFamily="34" charset="0"/>
              <a:buChar char="•"/>
            </a:pPr>
            <a:r>
              <a:rPr lang="en-US" b="0" i="0" dirty="0">
                <a:solidFill>
                  <a:srgbClr val="161616"/>
                </a:solidFill>
                <a:effectLst/>
                <a:latin typeface="Segoe UI" panose="020B0502040204020203" pitchFamily="34" charset="0"/>
              </a:rPr>
              <a:t>Azure App Service</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Key Vault itself can integrate with storage accounts, event hubs, and log analytics.</a:t>
            </a:r>
          </a:p>
        </p:txBody>
      </p:sp>
      <p:sp>
        <p:nvSpPr>
          <p:cNvPr id="4" name="Slide Number Placeholder 3"/>
          <p:cNvSpPr>
            <a:spLocks noGrp="1"/>
          </p:cNvSpPr>
          <p:nvPr>
            <p:ph type="sldNum" sz="quarter" idx="5"/>
          </p:nvPr>
        </p:nvSpPr>
        <p:spPr/>
        <p:txBody>
          <a:bodyPr/>
          <a:lstStyle/>
          <a:p>
            <a:fld id="{A4D61497-3438-4A57-A4F0-56E725182219}" type="slidenum">
              <a:rPr lang="en-US" smtClean="0"/>
              <a:t>59</a:t>
            </a:fld>
            <a:endParaRPr lang="en-US"/>
          </a:p>
        </p:txBody>
      </p:sp>
    </p:spTree>
    <p:extLst>
      <p:ext uri="{BB962C8B-B14F-4D97-AF65-F5344CB8AC3E}">
        <p14:creationId xmlns:p14="http://schemas.microsoft.com/office/powerpoint/2010/main" val="4555406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Azure App Configuration provides a service to centrally manage application settings and feature flags. Modern programs, especially programs running in a cloud, generally have many components that are distributed in nature. Spreading configuration settings across these components can lead to hard-to-troubleshoot errors during an application deployment. Use App Configuration to store all the settings for your application and secure their accesses in one place.</a:t>
            </a:r>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60</a:t>
            </a:fld>
            <a:endParaRPr lang="en-US"/>
          </a:p>
        </p:txBody>
      </p:sp>
    </p:spTree>
    <p:extLst>
      <p:ext uri="{BB962C8B-B14F-4D97-AF65-F5344CB8AC3E}">
        <p14:creationId xmlns:p14="http://schemas.microsoft.com/office/powerpoint/2010/main" val="29398639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App Configuration helps developers manage application settings and control feature availability. It aims to simplify many of the tasks of working with complex configuration data.</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App Configuration supports:</a:t>
            </a:r>
          </a:p>
          <a:p>
            <a:pPr algn="l">
              <a:buFont typeface="Arial" panose="020B0604020202020204" pitchFamily="34" charset="0"/>
              <a:buChar char="•"/>
            </a:pPr>
            <a:r>
              <a:rPr lang="en-US" b="0" i="0" dirty="0">
                <a:solidFill>
                  <a:srgbClr val="161616"/>
                </a:solidFill>
                <a:effectLst/>
                <a:latin typeface="Segoe UI" panose="020B0502040204020203" pitchFamily="34" charset="0"/>
              </a:rPr>
              <a:t> Hierarchical namespaces</a:t>
            </a:r>
          </a:p>
          <a:p>
            <a:pPr algn="l">
              <a:buFont typeface="Arial" panose="020B0604020202020204" pitchFamily="34" charset="0"/>
              <a:buChar char="•"/>
            </a:pPr>
            <a:r>
              <a:rPr lang="en-US" b="0" i="0" dirty="0">
                <a:solidFill>
                  <a:srgbClr val="161616"/>
                </a:solidFill>
                <a:effectLst/>
                <a:latin typeface="Segoe UI" panose="020B0502040204020203" pitchFamily="34" charset="0"/>
              </a:rPr>
              <a:t> Labeling</a:t>
            </a:r>
          </a:p>
          <a:p>
            <a:pPr algn="l">
              <a:buFont typeface="Arial" panose="020B0604020202020204" pitchFamily="34" charset="0"/>
              <a:buChar char="•"/>
            </a:pPr>
            <a:r>
              <a:rPr lang="en-US" b="0" i="0" dirty="0">
                <a:solidFill>
                  <a:srgbClr val="161616"/>
                </a:solidFill>
                <a:effectLst/>
                <a:latin typeface="Segoe UI" panose="020B0502040204020203" pitchFamily="34" charset="0"/>
              </a:rPr>
              <a:t> Extensive queries</a:t>
            </a:r>
          </a:p>
          <a:p>
            <a:pPr algn="l">
              <a:buFont typeface="Arial" panose="020B0604020202020204" pitchFamily="34" charset="0"/>
              <a:buChar char="•"/>
            </a:pPr>
            <a:r>
              <a:rPr lang="en-US" b="0" i="0" dirty="0">
                <a:solidFill>
                  <a:srgbClr val="161616"/>
                </a:solidFill>
                <a:effectLst/>
                <a:latin typeface="Segoe UI" panose="020B0502040204020203" pitchFamily="34" charset="0"/>
              </a:rPr>
              <a:t> Batch retrieval</a:t>
            </a:r>
          </a:p>
          <a:p>
            <a:pPr algn="l">
              <a:buFont typeface="Arial" panose="020B0604020202020204" pitchFamily="34" charset="0"/>
              <a:buChar char="•"/>
            </a:pPr>
            <a:r>
              <a:rPr lang="en-US" b="0" i="0" dirty="0">
                <a:solidFill>
                  <a:srgbClr val="161616"/>
                </a:solidFill>
                <a:effectLst/>
                <a:latin typeface="Segoe UI" panose="020B0502040204020203" pitchFamily="34" charset="0"/>
              </a:rPr>
              <a:t> Specialized management operations</a:t>
            </a:r>
          </a:p>
          <a:p>
            <a:pPr algn="l">
              <a:buFont typeface="Arial" panose="020B0604020202020204" pitchFamily="34" charset="0"/>
              <a:buChar char="•"/>
            </a:pPr>
            <a:r>
              <a:rPr lang="en-US" b="0" i="0" dirty="0">
                <a:solidFill>
                  <a:srgbClr val="161616"/>
                </a:solidFill>
                <a:effectLst/>
                <a:latin typeface="Segoe UI" panose="020B0502040204020203" pitchFamily="34" charset="0"/>
              </a:rPr>
              <a:t> A feature-management user interface</a:t>
            </a:r>
          </a:p>
          <a:p>
            <a:pPr algn="l">
              <a:buFont typeface="Arial" panose="020B0604020202020204" pitchFamily="34" charset="0"/>
              <a:buChar char="•"/>
            </a:pPr>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App Configuration complements Key Vault, and the two should be used side by side in most application deployments.</a:t>
            </a:r>
          </a:p>
          <a:p>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63</a:t>
            </a:fld>
            <a:endParaRPr lang="en-US"/>
          </a:p>
        </p:txBody>
      </p:sp>
    </p:spTree>
    <p:extLst>
      <p:ext uri="{BB962C8B-B14F-4D97-AF65-F5344CB8AC3E}">
        <p14:creationId xmlns:p14="http://schemas.microsoft.com/office/powerpoint/2010/main" val="5567543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Although App Configuration provides hardened security, Key Vault is still the best place for storing application secrets. Key Vault provides hardware-level encryption, granular access policies, and management operations such as certificate rotation.</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You can create App Configuration values that reference secrets stored in Key Vault.</a:t>
            </a:r>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64</a:t>
            </a:fld>
            <a:endParaRPr lang="en-US"/>
          </a:p>
        </p:txBody>
      </p:sp>
    </p:spTree>
    <p:extLst>
      <p:ext uri="{BB962C8B-B14F-4D97-AF65-F5344CB8AC3E}">
        <p14:creationId xmlns:p14="http://schemas.microsoft.com/office/powerpoint/2010/main" val="34991401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Yes. App Configuration always encrypts all data in transit and at rest. All network communication is over TLS 1.2 or TLS 1.3. App Configuration supports encryption at rest with either Microsoft-managed keys or customer-managed keys.</a:t>
            </a:r>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65</a:t>
            </a:fld>
            <a:endParaRPr lang="en-US"/>
          </a:p>
        </p:txBody>
      </p:sp>
    </p:spTree>
    <p:extLst>
      <p:ext uri="{BB962C8B-B14F-4D97-AF65-F5344CB8AC3E}">
        <p14:creationId xmlns:p14="http://schemas.microsoft.com/office/powerpoint/2010/main" val="9399912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Azure App Service allows you to define app settings for each App Service instance. These settings are passed as environment variables to the application code. You can associate a setting with a specific deployment slot, if you want.</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In contrast, Azure App Configuration allows you to define settings that can be shared among multiple apps. This includes apps running in App Service, as well as other platforms. Your application code accesses these settings through the configuration providers for .NET and Java, through the Azure SDK, or directly via REST APIs.</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You can add references to your App Configuration data in the Application settings of your App Service.</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You can also import and export settings between App Service and App Configuration.</a:t>
            </a:r>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66</a:t>
            </a:fld>
            <a:endParaRPr lang="en-US"/>
          </a:p>
        </p:txBody>
      </p:sp>
    </p:spTree>
    <p:extLst>
      <p:ext uri="{BB962C8B-B14F-4D97-AF65-F5344CB8AC3E}">
        <p14:creationId xmlns:p14="http://schemas.microsoft.com/office/powerpoint/2010/main" val="20203588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There's a limit of 10 KB for a single key-value, including attributes such as label, content-type, tags, and other metadata.</a:t>
            </a:r>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67</a:t>
            </a:fld>
            <a:endParaRPr lang="en-US"/>
          </a:p>
        </p:txBody>
      </p:sp>
    </p:spTree>
    <p:extLst>
      <p:ext uri="{BB962C8B-B14F-4D97-AF65-F5344CB8AC3E}">
        <p14:creationId xmlns:p14="http://schemas.microsoft.com/office/powerpoint/2010/main" val="29258962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You control who can access App Configuration at a per-store level. Use a separate store for each environment that requires different permissions. This approach provides the best security isolation.</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If you don't need security isolation between environments, you can use labels to differentiate between configuration values.</a:t>
            </a:r>
          </a:p>
          <a:p>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68</a:t>
            </a:fld>
            <a:endParaRPr lang="en-US"/>
          </a:p>
        </p:txBody>
      </p:sp>
    </p:spTree>
    <p:extLst>
      <p:ext uri="{BB962C8B-B14F-4D97-AF65-F5344CB8AC3E}">
        <p14:creationId xmlns:p14="http://schemas.microsoft.com/office/powerpoint/2010/main" val="4321182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Customer data stored in App Configuration reside in the region where the customer's App Configuration store was created. Customer data will be replicated to another region only if the customer enables geo-replication for that region. This applies to all available regions. Customers may move, copy, or access their data from any location globally.</a:t>
            </a:r>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69</a:t>
            </a:fld>
            <a:endParaRPr lang="en-US"/>
          </a:p>
        </p:txBody>
      </p:sp>
    </p:spTree>
    <p:extLst>
      <p:ext uri="{BB962C8B-B14F-4D97-AF65-F5344CB8AC3E}">
        <p14:creationId xmlns:p14="http://schemas.microsoft.com/office/powerpoint/2010/main" val="3767724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DTU</a:t>
            </a:r>
            <a:endParaRPr lang="en-US" b="0" u="none" dirty="0"/>
          </a:p>
          <a:p>
            <a:pPr marL="171450" indent="-171450">
              <a:buFont typeface="Arial" panose="020B0604020202020204" pitchFamily="34" charset="0"/>
              <a:buChar char="•"/>
            </a:pPr>
            <a:r>
              <a:rPr lang="en-US" b="0" u="none" dirty="0"/>
              <a:t>Basic</a:t>
            </a:r>
          </a:p>
          <a:p>
            <a:pPr marL="171450" indent="-171450">
              <a:buFont typeface="Arial" panose="020B0604020202020204" pitchFamily="34" charset="0"/>
              <a:buChar char="•"/>
            </a:pPr>
            <a:r>
              <a:rPr lang="en-US" b="0" u="none" dirty="0"/>
              <a:t>Standard – Designed for common workloads; offers budget-oriented balanced compute and storage options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err="1"/>
              <a:t>vCore</a:t>
            </a:r>
            <a:endParaRPr lang="en-US" b="0" u="none" dirty="0"/>
          </a:p>
          <a:p>
            <a:pPr marL="171450" indent="-171450">
              <a:buFont typeface="Arial" panose="020B0604020202020204" pitchFamily="34" charset="0"/>
              <a:buChar char="•"/>
            </a:pPr>
            <a:r>
              <a:rPr lang="en-US" b="0" u="none" dirty="0"/>
              <a:t>General Purpose – designed for common workloads; offers budget-oriented balanced compute and storage options</a:t>
            </a:r>
          </a:p>
          <a:p>
            <a:pPr marL="171450" indent="-171450">
              <a:buFont typeface="Arial" panose="020B0604020202020204" pitchFamily="34" charset="0"/>
              <a:buChar char="•"/>
            </a:pPr>
            <a:r>
              <a:rPr lang="en-US" b="0" u="none" dirty="0"/>
              <a:t>Business Critical – designed for OLTP application with high transaction rates and low latency I/O requirements; offers the highest resilience to failures by using several isolated replicas</a:t>
            </a:r>
          </a:p>
          <a:p>
            <a:pPr marL="171450" indent="-171450">
              <a:buFont typeface="Arial" panose="020B0604020202020204" pitchFamily="34" charset="0"/>
              <a:buChar char="•"/>
            </a:pPr>
            <a:r>
              <a:rPr lang="en-US" b="0" u="none" dirty="0"/>
              <a:t>Hyperscale – designed for most business workloads; provide great flexibility and high performance with independently scalable compute and storage resources; offers higher resilience to failures by allowing configuration of more than one isolated database replicate</a:t>
            </a:r>
            <a:endParaRPr lang="en-US" b="1" u="sng" dirty="0"/>
          </a:p>
        </p:txBody>
      </p:sp>
      <p:sp>
        <p:nvSpPr>
          <p:cNvPr id="4" name="Slide Number Placeholder 3"/>
          <p:cNvSpPr>
            <a:spLocks noGrp="1"/>
          </p:cNvSpPr>
          <p:nvPr>
            <p:ph type="sldNum" sz="quarter" idx="5"/>
          </p:nvPr>
        </p:nvSpPr>
        <p:spPr/>
        <p:txBody>
          <a:bodyPr/>
          <a:lstStyle/>
          <a:p>
            <a:fld id="{A4D61497-3438-4A57-A4F0-56E725182219}" type="slidenum">
              <a:rPr lang="en-US" smtClean="0"/>
              <a:t>6</a:t>
            </a:fld>
            <a:endParaRPr lang="en-US"/>
          </a:p>
        </p:txBody>
      </p:sp>
    </p:spTree>
    <p:extLst>
      <p:ext uri="{BB962C8B-B14F-4D97-AF65-F5344CB8AC3E}">
        <p14:creationId xmlns:p14="http://schemas.microsoft.com/office/powerpoint/2010/main" val="4143156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Configuration stores in the Free tier are limited to 1,000 requests per day. Configuration stores in the Standard tier may experience temporary throttling when the request rate exceeds 30,000 requests per hour.</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When a store reaches its limit in the standard tier, it may return HTTP status code 429 for some requests made until the end of the hour. The retry-after-</a:t>
            </a:r>
            <a:r>
              <a:rPr lang="en-US" b="0" i="0" dirty="0" err="1">
                <a:solidFill>
                  <a:srgbClr val="161616"/>
                </a:solidFill>
                <a:effectLst/>
                <a:latin typeface="Segoe UI" panose="020B0502040204020203" pitchFamily="34" charset="0"/>
              </a:rPr>
              <a:t>ms</a:t>
            </a:r>
            <a:r>
              <a:rPr lang="en-US" b="0" i="0" dirty="0">
                <a:solidFill>
                  <a:srgbClr val="161616"/>
                </a:solidFill>
                <a:effectLst/>
                <a:latin typeface="Segoe UI" panose="020B0502040204020203" pitchFamily="34" charset="0"/>
              </a:rPr>
              <a:t> header in the response gives a suggested wait time (in milliseconds) before retrying the request.</a:t>
            </a:r>
          </a:p>
          <a:p>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70</a:t>
            </a:fld>
            <a:endParaRPr lang="en-US"/>
          </a:p>
        </p:txBody>
      </p:sp>
    </p:spTree>
    <p:extLst>
      <p:ext uri="{BB962C8B-B14F-4D97-AF65-F5344CB8AC3E}">
        <p14:creationId xmlns:p14="http://schemas.microsoft.com/office/powerpoint/2010/main" val="418302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Provisioned compute tier</a:t>
            </a:r>
            <a:r>
              <a:rPr lang="en-US" b="0" dirty="0"/>
              <a:t> provides a specific amount of compute resource that is continuously provisioned implemented of workload activity, and bills for the amount of compute provisioned at a fixed price per hour.</a:t>
            </a:r>
          </a:p>
          <a:p>
            <a:endParaRPr lang="en-US" b="0" dirty="0"/>
          </a:p>
          <a:p>
            <a:r>
              <a:rPr lang="en-US" b="1" dirty="0"/>
              <a:t>Serverless compute tier</a:t>
            </a:r>
            <a:r>
              <a:rPr lang="en-US" b="0" dirty="0"/>
              <a:t> automatically scales compute resources based on workload activity and bills for the amount of compute used, per second.</a:t>
            </a:r>
            <a:endParaRPr lang="en-US" b="1" dirty="0"/>
          </a:p>
        </p:txBody>
      </p:sp>
      <p:sp>
        <p:nvSpPr>
          <p:cNvPr id="4" name="Slide Number Placeholder 3"/>
          <p:cNvSpPr>
            <a:spLocks noGrp="1"/>
          </p:cNvSpPr>
          <p:nvPr>
            <p:ph type="sldNum" sz="quarter" idx="5"/>
          </p:nvPr>
        </p:nvSpPr>
        <p:spPr/>
        <p:txBody>
          <a:bodyPr/>
          <a:lstStyle/>
          <a:p>
            <a:fld id="{A4D61497-3438-4A57-A4F0-56E725182219}" type="slidenum">
              <a:rPr lang="en-US" smtClean="0"/>
              <a:t>7</a:t>
            </a:fld>
            <a:endParaRPr lang="en-US"/>
          </a:p>
        </p:txBody>
      </p:sp>
    </p:spTree>
    <p:extLst>
      <p:ext uri="{BB962C8B-B14F-4D97-AF65-F5344CB8AC3E}">
        <p14:creationId xmlns:p14="http://schemas.microsoft.com/office/powerpoint/2010/main" val="3847696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Single database</a:t>
            </a:r>
            <a:r>
              <a:rPr lang="en-US" b="0" dirty="0"/>
              <a:t> represents a fully managed, isolated database.</a:t>
            </a:r>
          </a:p>
          <a:p>
            <a:endParaRPr lang="en-US" b="0" dirty="0"/>
          </a:p>
          <a:p>
            <a:r>
              <a:rPr lang="en-US" b="1" dirty="0"/>
              <a:t>Elastic pool</a:t>
            </a:r>
            <a:r>
              <a:rPr lang="en-US" b="0" dirty="0"/>
              <a:t> is a collection of single databases with a shared set of resources, such as CPU or memory. Single databases can be moved into and out of an elastic pool</a:t>
            </a:r>
            <a:endParaRPr lang="en-US" b="1" dirty="0"/>
          </a:p>
        </p:txBody>
      </p:sp>
      <p:sp>
        <p:nvSpPr>
          <p:cNvPr id="4" name="Slide Number Placeholder 3"/>
          <p:cNvSpPr>
            <a:spLocks noGrp="1"/>
          </p:cNvSpPr>
          <p:nvPr>
            <p:ph type="sldNum" sz="quarter" idx="5"/>
          </p:nvPr>
        </p:nvSpPr>
        <p:spPr/>
        <p:txBody>
          <a:bodyPr/>
          <a:lstStyle/>
          <a:p>
            <a:fld id="{A4D61497-3438-4A57-A4F0-56E725182219}" type="slidenum">
              <a:rPr lang="en-US" smtClean="0"/>
              <a:t>8</a:t>
            </a:fld>
            <a:endParaRPr lang="en-US"/>
          </a:p>
        </p:txBody>
      </p:sp>
    </p:spTree>
    <p:extLst>
      <p:ext uri="{BB962C8B-B14F-4D97-AF65-F5344CB8AC3E}">
        <p14:creationId xmlns:p14="http://schemas.microsoft.com/office/powerpoint/2010/main" val="3347402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A4D61497-3438-4A57-A4F0-56E725182219}" type="slidenum">
              <a:rPr lang="en-US" smtClean="0"/>
              <a:t>9</a:t>
            </a:fld>
            <a:endParaRPr lang="en-US"/>
          </a:p>
        </p:txBody>
      </p:sp>
    </p:spTree>
    <p:extLst>
      <p:ext uri="{BB962C8B-B14F-4D97-AF65-F5344CB8AC3E}">
        <p14:creationId xmlns:p14="http://schemas.microsoft.com/office/powerpoint/2010/main" val="1861907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E90FC-AF64-F5AD-27B7-BC8DF55B53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3F83C5-F384-6C08-6CB0-BBEDDDA5CC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089514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3503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4130A-7CF0-B022-608F-10C1F1A113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9D4FE6-9F07-12F5-1882-F1B5B7FFEA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3142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7A6AD-7BCD-AF78-74C5-6F34B02B03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7" name="TextBox 6">
            <a:extLst>
              <a:ext uri="{FF2B5EF4-FFF2-40B4-BE49-F238E27FC236}">
                <a16:creationId xmlns:a16="http://schemas.microsoft.com/office/drawing/2014/main" id="{97D4490C-6ACC-FACC-FD2C-B05A07E9D38F}"/>
              </a:ext>
            </a:extLst>
          </p:cNvPr>
          <p:cNvSpPr txBox="1"/>
          <p:nvPr userDrawn="1"/>
        </p:nvSpPr>
        <p:spPr>
          <a:xfrm>
            <a:off x="831850" y="4601842"/>
            <a:ext cx="7190302" cy="369332"/>
          </a:xfrm>
          <a:prstGeom prst="rect">
            <a:avLst/>
          </a:prstGeom>
          <a:noFill/>
        </p:spPr>
        <p:txBody>
          <a:bodyPr wrap="none" rtlCol="0">
            <a:spAutoFit/>
          </a:bodyPr>
          <a:lstStyle/>
          <a:p>
            <a:r>
              <a:rPr lang="en-US" dirty="0"/>
              <a:t>Design and Develop a Serverless Event-Driven Microservice-Based Solution</a:t>
            </a:r>
          </a:p>
        </p:txBody>
      </p:sp>
    </p:spTree>
    <p:extLst>
      <p:ext uri="{BB962C8B-B14F-4D97-AF65-F5344CB8AC3E}">
        <p14:creationId xmlns:p14="http://schemas.microsoft.com/office/powerpoint/2010/main" val="656608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F94A7-6099-F8FA-0D50-4AF16ACD90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BE7D79-0DCA-1CA5-E433-7009FD1C22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9F665B-7DBB-4615-67CE-C44A561E6E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8420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1A13C-8EA1-1E9A-FDA6-FEE7BBFF34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E1F682-B496-4092-9EDC-76FC030F27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867329-E403-A65F-BE3C-0FF41E9260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2ED182-0FCD-9A0B-1599-51A40756F6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809879-E17E-51BE-2A96-72DF0FECE8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0807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C880D-E16F-9523-42CD-31EB6C7CF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2246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49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B5DB0-0BE5-96AC-CDB1-25D9562B82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D5051A-A734-DA01-BC95-CABDF91FC5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D86830-EDB2-AA70-C591-E24A339F21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200173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0F979-64BC-11CE-87C4-66A9C2E2B3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8C0548-5C63-42D5-BA32-CEB0EBC280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8209FA-554C-6B05-DAB9-018AE61DB6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63321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EECD31-3C8E-7E97-A991-8A2CA31402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65E3BEE-30F8-AA38-2519-F25D1CFF98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B602F000-033C-72BF-3A3D-1266D0BABD15}"/>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CA3B477F-5B00-4EF6-9D00-507DC0736E45}"/>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
        <p:nvSpPr>
          <p:cNvPr id="10" name="TextBox 9">
            <a:extLst>
              <a:ext uri="{FF2B5EF4-FFF2-40B4-BE49-F238E27FC236}">
                <a16:creationId xmlns:a16="http://schemas.microsoft.com/office/drawing/2014/main" id="{BD43F37B-E1F0-F80F-FE19-CEE026CC4EB4}"/>
              </a:ext>
            </a:extLst>
          </p:cNvPr>
          <p:cNvSpPr txBox="1"/>
          <p:nvPr userDrawn="1"/>
        </p:nvSpPr>
        <p:spPr>
          <a:xfrm>
            <a:off x="3672965" y="6479721"/>
            <a:ext cx="484607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A2A1A1"/>
                </a:solidFill>
              </a:rPr>
              <a:t>Design and Develop a Serverless Event-Driven Microservice-Based Solution</a:t>
            </a:r>
          </a:p>
        </p:txBody>
      </p:sp>
    </p:spTree>
    <p:extLst>
      <p:ext uri="{BB962C8B-B14F-4D97-AF65-F5344CB8AC3E}">
        <p14:creationId xmlns:p14="http://schemas.microsoft.com/office/powerpoint/2010/main" val="1623854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5FC1F9"/>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596829"/>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4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33.svg"/></Relationships>
</file>

<file path=ppt/slides/_rels/slide47.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32.png"/><Relationship Id="rId7"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33.svg"/></Relationships>
</file>

<file path=ppt/slides/_rels/slide48.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32.png"/><Relationship Id="rId7"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66.sv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33.svg"/><Relationship Id="rId9" Type="http://schemas.openxmlformats.org/officeDocument/2006/relationships/image" Target="../media/image69.png"/></Relationships>
</file>

<file path=ppt/slides/_rels/slide49.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32.png"/><Relationship Id="rId7"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33.svg"/><Relationship Id="rId9" Type="http://schemas.openxmlformats.org/officeDocument/2006/relationships/image" Target="../media/image6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svg"/><Relationship Id="rId3" Type="http://schemas.openxmlformats.org/officeDocument/2006/relationships/image" Target="../media/image32.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33.svg"/><Relationship Id="rId9" Type="http://schemas.openxmlformats.org/officeDocument/2006/relationships/image" Target="../media/image69.png"/></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86.svg"/><Relationship Id="rId26" Type="http://schemas.openxmlformats.org/officeDocument/2006/relationships/image" Target="../media/image92.png"/><Relationship Id="rId21" Type="http://schemas.openxmlformats.org/officeDocument/2006/relationships/image" Target="../media/image89.png"/><Relationship Id="rId34" Type="http://schemas.openxmlformats.org/officeDocument/2006/relationships/image" Target="../media/image98.png"/><Relationship Id="rId7" Type="http://schemas.openxmlformats.org/officeDocument/2006/relationships/image" Target="../media/image77.png"/><Relationship Id="rId12" Type="http://schemas.openxmlformats.org/officeDocument/2006/relationships/image" Target="../media/image82.svg"/><Relationship Id="rId17" Type="http://schemas.openxmlformats.org/officeDocument/2006/relationships/image" Target="../media/image85.png"/><Relationship Id="rId25" Type="http://schemas.openxmlformats.org/officeDocument/2006/relationships/image" Target="../media/image27.svg"/><Relationship Id="rId33" Type="http://schemas.openxmlformats.org/officeDocument/2006/relationships/image" Target="../media/image31.svg"/><Relationship Id="rId2" Type="http://schemas.openxmlformats.org/officeDocument/2006/relationships/notesSlide" Target="../notesSlides/notesSlide45.xml"/><Relationship Id="rId16" Type="http://schemas.openxmlformats.org/officeDocument/2006/relationships/image" Target="../media/image84.png"/><Relationship Id="rId20" Type="http://schemas.openxmlformats.org/officeDocument/2006/relationships/image" Target="../media/image88.svg"/><Relationship Id="rId29" Type="http://schemas.openxmlformats.org/officeDocument/2006/relationships/image" Target="../media/image95.svg"/><Relationship Id="rId1" Type="http://schemas.openxmlformats.org/officeDocument/2006/relationships/slideLayout" Target="../slideLayouts/slideLayout6.xml"/><Relationship Id="rId6" Type="http://schemas.openxmlformats.org/officeDocument/2006/relationships/image" Target="../media/image7.svg"/><Relationship Id="rId11" Type="http://schemas.openxmlformats.org/officeDocument/2006/relationships/image" Target="../media/image81.png"/><Relationship Id="rId24" Type="http://schemas.openxmlformats.org/officeDocument/2006/relationships/image" Target="../media/image26.png"/><Relationship Id="rId32" Type="http://schemas.openxmlformats.org/officeDocument/2006/relationships/image" Target="../media/image30.png"/><Relationship Id="rId37" Type="http://schemas.openxmlformats.org/officeDocument/2006/relationships/image" Target="../media/image101.svg"/><Relationship Id="rId5" Type="http://schemas.openxmlformats.org/officeDocument/2006/relationships/image" Target="../media/image6.png"/><Relationship Id="rId15" Type="http://schemas.openxmlformats.org/officeDocument/2006/relationships/image" Target="../media/image83.png"/><Relationship Id="rId23" Type="http://schemas.openxmlformats.org/officeDocument/2006/relationships/image" Target="../media/image91.png"/><Relationship Id="rId28" Type="http://schemas.openxmlformats.org/officeDocument/2006/relationships/image" Target="../media/image94.png"/><Relationship Id="rId36" Type="http://schemas.openxmlformats.org/officeDocument/2006/relationships/image" Target="../media/image100.png"/><Relationship Id="rId10" Type="http://schemas.openxmlformats.org/officeDocument/2006/relationships/image" Target="../media/image80.svg"/><Relationship Id="rId19" Type="http://schemas.openxmlformats.org/officeDocument/2006/relationships/image" Target="../media/image87.png"/><Relationship Id="rId31" Type="http://schemas.openxmlformats.org/officeDocument/2006/relationships/image" Target="../media/image97.png"/><Relationship Id="rId4" Type="http://schemas.openxmlformats.org/officeDocument/2006/relationships/image" Target="../media/image76.svg"/><Relationship Id="rId9" Type="http://schemas.openxmlformats.org/officeDocument/2006/relationships/image" Target="../media/image79.png"/><Relationship Id="rId14" Type="http://schemas.openxmlformats.org/officeDocument/2006/relationships/image" Target="../media/image20.svg"/><Relationship Id="rId22" Type="http://schemas.openxmlformats.org/officeDocument/2006/relationships/image" Target="../media/image90.png"/><Relationship Id="rId27" Type="http://schemas.openxmlformats.org/officeDocument/2006/relationships/image" Target="../media/image93.svg"/><Relationship Id="rId30" Type="http://schemas.openxmlformats.org/officeDocument/2006/relationships/image" Target="../media/image96.png"/><Relationship Id="rId35" Type="http://schemas.openxmlformats.org/officeDocument/2006/relationships/image" Target="../media/image99.svg"/><Relationship Id="rId8" Type="http://schemas.openxmlformats.org/officeDocument/2006/relationships/image" Target="../media/image78.svg"/><Relationship Id="rId3"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105.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4836DB-0C2C-527E-D43E-40B9E2AE7F47}"/>
              </a:ext>
            </a:extLst>
          </p:cNvPr>
          <p:cNvSpPr txBox="1"/>
          <p:nvPr/>
        </p:nvSpPr>
        <p:spPr>
          <a:xfrm>
            <a:off x="8977530" y="6488668"/>
            <a:ext cx="3214470" cy="369332"/>
          </a:xfrm>
          <a:prstGeom prst="rect">
            <a:avLst/>
          </a:prstGeom>
          <a:noFill/>
        </p:spPr>
        <p:txBody>
          <a:bodyPr wrap="none" rtlCol="0">
            <a:spAutoFit/>
          </a:bodyPr>
          <a:lstStyle/>
          <a:p>
            <a:r>
              <a:rPr lang="en-US" dirty="0">
                <a:solidFill>
                  <a:srgbClr val="5FC1F9"/>
                </a:solidFill>
              </a:rPr>
              <a:t>05 – Azure Service Introductions</a:t>
            </a:r>
          </a:p>
        </p:txBody>
      </p:sp>
    </p:spTree>
    <p:extLst>
      <p:ext uri="{BB962C8B-B14F-4D97-AF65-F5344CB8AC3E}">
        <p14:creationId xmlns:p14="http://schemas.microsoft.com/office/powerpoint/2010/main" val="287660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Freeform: Shape 99">
            <a:extLst>
              <a:ext uri="{FF2B5EF4-FFF2-40B4-BE49-F238E27FC236}">
                <a16:creationId xmlns:a16="http://schemas.microsoft.com/office/drawing/2014/main" id="{49E667C6-B906-42D5-B7AA-E0B5DCF90562}"/>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7D0AA0BE-C1F2-4377-8E46-8CE2ED1F7F29}"/>
              </a:ext>
            </a:extLst>
          </p:cNvPr>
          <p:cNvSpPr>
            <a:spLocks noGrp="1"/>
          </p:cNvSpPr>
          <p:nvPr>
            <p:ph type="title"/>
          </p:nvPr>
        </p:nvSpPr>
        <p:spPr/>
        <p:txBody>
          <a:bodyPr/>
          <a:lstStyle/>
          <a:p>
            <a:r>
              <a:rPr lang="en-US" dirty="0"/>
              <a:t>Azure Cosmos DB</a:t>
            </a:r>
          </a:p>
        </p:txBody>
      </p:sp>
      <p:pic>
        <p:nvPicPr>
          <p:cNvPr id="3" name="Picture 2">
            <a:extLst>
              <a:ext uri="{FF2B5EF4-FFF2-40B4-BE49-F238E27FC236}">
                <a16:creationId xmlns:a16="http://schemas.microsoft.com/office/drawing/2014/main" id="{A705BEE3-4E64-4532-A72A-20A719F8B03B}"/>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4" name="Freeform: Shape 3">
            <a:extLst>
              <a:ext uri="{FF2B5EF4-FFF2-40B4-BE49-F238E27FC236}">
                <a16:creationId xmlns:a16="http://schemas.microsoft.com/office/drawing/2014/main" id="{2BD5BF44-AAD5-46B7-AF22-400119E4945E}"/>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3EF91567-D00C-489B-9AB0-EC2B715A13DA}"/>
              </a:ext>
            </a:extLst>
          </p:cNvPr>
          <p:cNvGrpSpPr/>
          <p:nvPr/>
        </p:nvGrpSpPr>
        <p:grpSpPr>
          <a:xfrm>
            <a:off x="9278176" y="6154848"/>
            <a:ext cx="223240" cy="433634"/>
            <a:chOff x="9576336" y="6019901"/>
            <a:chExt cx="223240" cy="433634"/>
          </a:xfrm>
        </p:grpSpPr>
        <p:sp>
          <p:nvSpPr>
            <p:cNvPr id="6" name="Freeform: Shape 411">
              <a:extLst>
                <a:ext uri="{FF2B5EF4-FFF2-40B4-BE49-F238E27FC236}">
                  <a16:creationId xmlns:a16="http://schemas.microsoft.com/office/drawing/2014/main" id="{80A246A2-630A-48C7-B8E6-20972576A03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92F8F1FF-09E2-4F3C-8C33-93DFA47C1A9D}"/>
                </a:ext>
              </a:extLst>
            </p:cNvPr>
            <p:cNvGrpSpPr/>
            <p:nvPr/>
          </p:nvGrpSpPr>
          <p:grpSpPr>
            <a:xfrm>
              <a:off x="9576336" y="6019901"/>
              <a:ext cx="223240" cy="357070"/>
              <a:chOff x="9523117" y="5842588"/>
              <a:chExt cx="329677" cy="527319"/>
            </a:xfrm>
          </p:grpSpPr>
          <p:sp>
            <p:nvSpPr>
              <p:cNvPr id="8" name="Oval 903">
                <a:extLst>
                  <a:ext uri="{FF2B5EF4-FFF2-40B4-BE49-F238E27FC236}">
                    <a16:creationId xmlns:a16="http://schemas.microsoft.com/office/drawing/2014/main" id="{B5FD48D2-D22B-4B40-A3EF-8AAC32270484}"/>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5">
                <a:extLst>
                  <a:ext uri="{FF2B5EF4-FFF2-40B4-BE49-F238E27FC236}">
                    <a16:creationId xmlns:a16="http://schemas.microsoft.com/office/drawing/2014/main" id="{A1E52684-552F-4CD2-A8A9-E9F95B49638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B2E947E8-A8C7-49D5-83CC-3660CD23425D}"/>
              </a:ext>
            </a:extLst>
          </p:cNvPr>
          <p:cNvGrpSpPr/>
          <p:nvPr/>
        </p:nvGrpSpPr>
        <p:grpSpPr>
          <a:xfrm>
            <a:off x="7468054" y="6382515"/>
            <a:ext cx="223240" cy="431604"/>
            <a:chOff x="7468054" y="6382515"/>
            <a:chExt cx="223240" cy="431604"/>
          </a:xfrm>
        </p:grpSpPr>
        <p:sp>
          <p:nvSpPr>
            <p:cNvPr id="11" name="Freeform: Shape 411">
              <a:extLst>
                <a:ext uri="{FF2B5EF4-FFF2-40B4-BE49-F238E27FC236}">
                  <a16:creationId xmlns:a16="http://schemas.microsoft.com/office/drawing/2014/main" id="{BF9665D5-2F9D-4891-ACDB-C208F87B20D8}"/>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3D9547C1-E62E-4E1A-AA65-48978F4779C1}"/>
                </a:ext>
              </a:extLst>
            </p:cNvPr>
            <p:cNvGrpSpPr/>
            <p:nvPr/>
          </p:nvGrpSpPr>
          <p:grpSpPr>
            <a:xfrm>
              <a:off x="7468054" y="6382515"/>
              <a:ext cx="223240" cy="357070"/>
              <a:chOff x="7414835" y="6205202"/>
              <a:chExt cx="329677" cy="527319"/>
            </a:xfrm>
          </p:grpSpPr>
          <p:sp>
            <p:nvSpPr>
              <p:cNvPr id="13" name="Oval 12">
                <a:extLst>
                  <a:ext uri="{FF2B5EF4-FFF2-40B4-BE49-F238E27FC236}">
                    <a16:creationId xmlns:a16="http://schemas.microsoft.com/office/drawing/2014/main" id="{C44A414F-5A91-45E4-958E-542E215C299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348FF37C-6B17-467F-A250-D427003F266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98F1BFA4-3BE1-4FC0-BE88-26A93A18FAD2}"/>
              </a:ext>
            </a:extLst>
          </p:cNvPr>
          <p:cNvGrpSpPr/>
          <p:nvPr/>
        </p:nvGrpSpPr>
        <p:grpSpPr>
          <a:xfrm>
            <a:off x="6207483" y="5803084"/>
            <a:ext cx="223240" cy="433634"/>
            <a:chOff x="6393022" y="6019901"/>
            <a:chExt cx="223240" cy="433634"/>
          </a:xfrm>
        </p:grpSpPr>
        <p:sp>
          <p:nvSpPr>
            <p:cNvPr id="16" name="Freeform: Shape 411">
              <a:extLst>
                <a:ext uri="{FF2B5EF4-FFF2-40B4-BE49-F238E27FC236}">
                  <a16:creationId xmlns:a16="http://schemas.microsoft.com/office/drawing/2014/main" id="{8BF8FE4A-6EA7-4D55-8D04-BDD311D2C235}"/>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00F2EE71-08C0-47AB-A678-76912D8A9AC1}"/>
                </a:ext>
              </a:extLst>
            </p:cNvPr>
            <p:cNvGrpSpPr/>
            <p:nvPr/>
          </p:nvGrpSpPr>
          <p:grpSpPr>
            <a:xfrm>
              <a:off x="6393022" y="6019901"/>
              <a:ext cx="223240" cy="357070"/>
              <a:chOff x="6339803" y="5842588"/>
              <a:chExt cx="329677" cy="527319"/>
            </a:xfrm>
          </p:grpSpPr>
          <p:sp>
            <p:nvSpPr>
              <p:cNvPr id="18" name="Oval 27">
                <a:extLst>
                  <a:ext uri="{FF2B5EF4-FFF2-40B4-BE49-F238E27FC236}">
                    <a16:creationId xmlns:a16="http://schemas.microsoft.com/office/drawing/2014/main" id="{E6A4CAA7-000D-438B-BD7B-EB94BE95FCEB}"/>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5DA189C7-6881-4D1F-AFAB-2F5DAC018C7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789C2C18-1109-4F6F-839C-B8F86F377CEA}"/>
              </a:ext>
            </a:extLst>
          </p:cNvPr>
          <p:cNvGrpSpPr/>
          <p:nvPr/>
        </p:nvGrpSpPr>
        <p:grpSpPr>
          <a:xfrm>
            <a:off x="2183561" y="6187406"/>
            <a:ext cx="223240" cy="450322"/>
            <a:chOff x="2418475" y="6242316"/>
            <a:chExt cx="223240" cy="450322"/>
          </a:xfrm>
        </p:grpSpPr>
        <p:sp>
          <p:nvSpPr>
            <p:cNvPr id="21" name="Freeform: Shape 411">
              <a:extLst>
                <a:ext uri="{FF2B5EF4-FFF2-40B4-BE49-F238E27FC236}">
                  <a16:creationId xmlns:a16="http://schemas.microsoft.com/office/drawing/2014/main" id="{6BB58037-D0CC-4286-9F3F-2C18BF7E508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C45B0129-96FD-4B4B-BBF6-22E637E80CA5}"/>
                </a:ext>
              </a:extLst>
            </p:cNvPr>
            <p:cNvGrpSpPr/>
            <p:nvPr/>
          </p:nvGrpSpPr>
          <p:grpSpPr>
            <a:xfrm>
              <a:off x="2418475" y="6242316"/>
              <a:ext cx="223240" cy="357070"/>
              <a:chOff x="2365256" y="6065003"/>
              <a:chExt cx="329677" cy="527319"/>
            </a:xfrm>
          </p:grpSpPr>
          <p:sp>
            <p:nvSpPr>
              <p:cNvPr id="23" name="Oval 6">
                <a:extLst>
                  <a:ext uri="{FF2B5EF4-FFF2-40B4-BE49-F238E27FC236}">
                    <a16:creationId xmlns:a16="http://schemas.microsoft.com/office/drawing/2014/main" id="{43C51805-978F-4E1D-A1A6-DADB5BB4752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EA17EEBF-8E01-44A3-B7A8-4789BDD10295}"/>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5" name="TextBox 24">
            <a:extLst>
              <a:ext uri="{FF2B5EF4-FFF2-40B4-BE49-F238E27FC236}">
                <a16:creationId xmlns:a16="http://schemas.microsoft.com/office/drawing/2014/main" id="{512EB60B-106F-49A4-91BE-788C5AB6CC17}"/>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26" name="TextBox 25">
            <a:extLst>
              <a:ext uri="{FF2B5EF4-FFF2-40B4-BE49-F238E27FC236}">
                <a16:creationId xmlns:a16="http://schemas.microsoft.com/office/drawing/2014/main" id="{04295C80-229D-48E0-8BB2-8F3362FE84A9}"/>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7" name="TextBox 26">
            <a:extLst>
              <a:ext uri="{FF2B5EF4-FFF2-40B4-BE49-F238E27FC236}">
                <a16:creationId xmlns:a16="http://schemas.microsoft.com/office/drawing/2014/main" id="{7271E82A-DDD0-4266-AA48-F3058D50D12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28" name="TextBox 27">
            <a:extLst>
              <a:ext uri="{FF2B5EF4-FFF2-40B4-BE49-F238E27FC236}">
                <a16:creationId xmlns:a16="http://schemas.microsoft.com/office/drawing/2014/main" id="{AD9646B6-81C8-48F9-8BE5-576376051727}"/>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29" name="TextBox 28">
            <a:extLst>
              <a:ext uri="{FF2B5EF4-FFF2-40B4-BE49-F238E27FC236}">
                <a16:creationId xmlns:a16="http://schemas.microsoft.com/office/drawing/2014/main" id="{4D2F12EC-0E98-48EA-831A-0AB2DE33A92F}"/>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30" name="TextBox 29">
            <a:extLst>
              <a:ext uri="{FF2B5EF4-FFF2-40B4-BE49-F238E27FC236}">
                <a16:creationId xmlns:a16="http://schemas.microsoft.com/office/drawing/2014/main" id="{DECC7838-81DE-4936-82D7-C54F9145DC32}"/>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a:ea typeface="+mn-ea"/>
                <a:cs typeface="+mn-cs"/>
              </a:rPr>
              <a:t>MongoDB</a:t>
            </a:r>
          </a:p>
        </p:txBody>
      </p:sp>
      <p:grpSp>
        <p:nvGrpSpPr>
          <p:cNvPr id="31" name="Group 30">
            <a:extLst>
              <a:ext uri="{FF2B5EF4-FFF2-40B4-BE49-F238E27FC236}">
                <a16:creationId xmlns:a16="http://schemas.microsoft.com/office/drawing/2014/main" id="{96F2F41C-7128-4B26-BD1C-AFE9B916BC68}"/>
              </a:ext>
            </a:extLst>
          </p:cNvPr>
          <p:cNvGrpSpPr/>
          <p:nvPr/>
        </p:nvGrpSpPr>
        <p:grpSpPr>
          <a:xfrm>
            <a:off x="2360496" y="2216600"/>
            <a:ext cx="1294027" cy="440630"/>
            <a:chOff x="1880903" y="2175418"/>
            <a:chExt cx="1294027" cy="440630"/>
          </a:xfrm>
        </p:grpSpPr>
        <p:sp>
          <p:nvSpPr>
            <p:cNvPr id="32" name="TextBox 31">
              <a:extLst>
                <a:ext uri="{FF2B5EF4-FFF2-40B4-BE49-F238E27FC236}">
                  <a16:creationId xmlns:a16="http://schemas.microsoft.com/office/drawing/2014/main" id="{58324AC8-E6AB-4F87-896F-F9F116C7A9A3}"/>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light"/>
                  <a:ea typeface="+mn-ea"/>
                  <a:cs typeface="+mn-cs"/>
                </a:rPr>
                <a:t>Table API</a:t>
              </a:r>
            </a:p>
          </p:txBody>
        </p:sp>
        <p:grpSp>
          <p:nvGrpSpPr>
            <p:cNvPr id="33" name="Group 32">
              <a:extLst>
                <a:ext uri="{FF2B5EF4-FFF2-40B4-BE49-F238E27FC236}">
                  <a16:creationId xmlns:a16="http://schemas.microsoft.com/office/drawing/2014/main" id="{1D15EFA4-A160-4BC2-BF33-130736BAF58B}"/>
                </a:ext>
              </a:extLst>
            </p:cNvPr>
            <p:cNvGrpSpPr/>
            <p:nvPr/>
          </p:nvGrpSpPr>
          <p:grpSpPr>
            <a:xfrm>
              <a:off x="1880903" y="2175418"/>
              <a:ext cx="494130" cy="440630"/>
              <a:chOff x="8276702" y="3303923"/>
              <a:chExt cx="657427" cy="586247"/>
            </a:xfrm>
          </p:grpSpPr>
          <p:sp>
            <p:nvSpPr>
              <p:cNvPr id="34" name="Hexagon 33">
                <a:extLst>
                  <a:ext uri="{FF2B5EF4-FFF2-40B4-BE49-F238E27FC236}">
                    <a16:creationId xmlns:a16="http://schemas.microsoft.com/office/drawing/2014/main" id="{3F5979B4-0806-47FB-AD77-185D38BD56CF}"/>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F0F197E-B6C7-4B78-93FD-7BD230B50617}"/>
                  </a:ext>
                </a:extLst>
              </p:cNvPr>
              <p:cNvGrpSpPr/>
              <p:nvPr/>
            </p:nvGrpSpPr>
            <p:grpSpPr>
              <a:xfrm>
                <a:off x="8435042" y="3437010"/>
                <a:ext cx="340743" cy="339628"/>
                <a:chOff x="9378226" y="3437014"/>
                <a:chExt cx="340743" cy="339628"/>
              </a:xfrm>
            </p:grpSpPr>
            <p:sp>
              <p:nvSpPr>
                <p:cNvPr id="36" name="Freeform: Shape 35">
                  <a:extLst>
                    <a:ext uri="{FF2B5EF4-FFF2-40B4-BE49-F238E27FC236}">
                      <a16:creationId xmlns:a16="http://schemas.microsoft.com/office/drawing/2014/main" id="{9A2072EE-848A-4884-88B9-37FB88BE9220}"/>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 name="Freeform: Shape 36">
                  <a:extLst>
                    <a:ext uri="{FF2B5EF4-FFF2-40B4-BE49-F238E27FC236}">
                      <a16:creationId xmlns:a16="http://schemas.microsoft.com/office/drawing/2014/main" id="{FABA0F48-B736-4766-85F8-7AA04725B858}"/>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Freeform: Shape 37">
                  <a:extLst>
                    <a:ext uri="{FF2B5EF4-FFF2-40B4-BE49-F238E27FC236}">
                      <a16:creationId xmlns:a16="http://schemas.microsoft.com/office/drawing/2014/main" id="{FCFA8F1F-4997-4B0D-A2CB-05D53B76AA3C}"/>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 name="Freeform: Shape 38">
                  <a:extLst>
                    <a:ext uri="{FF2B5EF4-FFF2-40B4-BE49-F238E27FC236}">
                      <a16:creationId xmlns:a16="http://schemas.microsoft.com/office/drawing/2014/main" id="{2E8672C5-983B-4409-9AB8-D923EBFDE850}"/>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Shape 39">
                  <a:extLst>
                    <a:ext uri="{FF2B5EF4-FFF2-40B4-BE49-F238E27FC236}">
                      <a16:creationId xmlns:a16="http://schemas.microsoft.com/office/drawing/2014/main" id="{B0B87806-A618-4C03-835B-8875308FF154}"/>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1" name="Freeform: Shape 40">
                  <a:extLst>
                    <a:ext uri="{FF2B5EF4-FFF2-40B4-BE49-F238E27FC236}">
                      <a16:creationId xmlns:a16="http://schemas.microsoft.com/office/drawing/2014/main" id="{CABA0029-9A91-436A-ADCE-4A6FBADF2479}"/>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 name="Freeform: Shape 41">
                  <a:extLst>
                    <a:ext uri="{FF2B5EF4-FFF2-40B4-BE49-F238E27FC236}">
                      <a16:creationId xmlns:a16="http://schemas.microsoft.com/office/drawing/2014/main" id="{8EECEADB-679B-4437-A30D-DD45EB09339F}"/>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Shape 42">
                  <a:extLst>
                    <a:ext uri="{FF2B5EF4-FFF2-40B4-BE49-F238E27FC236}">
                      <a16:creationId xmlns:a16="http://schemas.microsoft.com/office/drawing/2014/main" id="{7AB62DD9-F09E-44C6-BFF8-0BF69390D92D}"/>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 name="Freeform: Shape 43">
                  <a:extLst>
                    <a:ext uri="{FF2B5EF4-FFF2-40B4-BE49-F238E27FC236}">
                      <a16:creationId xmlns:a16="http://schemas.microsoft.com/office/drawing/2014/main" id="{B22CF5C1-9577-438F-A9AC-5E107D445342}"/>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Freeform: Shape 44">
                  <a:extLst>
                    <a:ext uri="{FF2B5EF4-FFF2-40B4-BE49-F238E27FC236}">
                      <a16:creationId xmlns:a16="http://schemas.microsoft.com/office/drawing/2014/main" id="{00FE9AF0-6937-42B5-9B99-247958ACB612}"/>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46" name="Picture 45">
            <a:extLst>
              <a:ext uri="{FF2B5EF4-FFF2-40B4-BE49-F238E27FC236}">
                <a16:creationId xmlns:a16="http://schemas.microsoft.com/office/drawing/2014/main" id="{3C5EC281-0765-47A4-A1D7-D649AFE318B8}"/>
              </a:ext>
            </a:extLst>
          </p:cNvPr>
          <p:cNvPicPr>
            <a:picLocks noChangeAspect="1"/>
          </p:cNvPicPr>
          <p:nvPr/>
        </p:nvPicPr>
        <p:blipFill>
          <a:blip r:embed="rId4">
            <a:biLevel thresh="50000"/>
          </a:blip>
          <a:stretch>
            <a:fillRect/>
          </a:stretch>
        </p:blipFill>
        <p:spPr>
          <a:xfrm>
            <a:off x="4376736" y="1822822"/>
            <a:ext cx="631133" cy="418575"/>
          </a:xfrm>
          <a:prstGeom prst="rect">
            <a:avLst/>
          </a:prstGeom>
        </p:spPr>
      </p:pic>
      <p:pic>
        <p:nvPicPr>
          <p:cNvPr id="47" name="Picture 46">
            <a:extLst>
              <a:ext uri="{FF2B5EF4-FFF2-40B4-BE49-F238E27FC236}">
                <a16:creationId xmlns:a16="http://schemas.microsoft.com/office/drawing/2014/main" id="{D52B8647-A31D-461C-9335-FB57236E43EF}"/>
              </a:ext>
            </a:extLst>
          </p:cNvPr>
          <p:cNvPicPr>
            <a:picLocks noChangeAspect="1" noChangeArrowheads="1"/>
          </p:cNvPicPr>
          <p:nvPr/>
        </p:nvPicPr>
        <p:blipFill>
          <a:blip r:embed="rId5" cstate="screen">
            <a:biLevel thresh="50000"/>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48" name="Graphic 47">
            <a:extLst>
              <a:ext uri="{FF2B5EF4-FFF2-40B4-BE49-F238E27FC236}">
                <a16:creationId xmlns:a16="http://schemas.microsoft.com/office/drawing/2014/main" id="{EC3D6ECB-812B-4E7A-AC51-A642A557B0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49" name="TextBox 48">
            <a:extLst>
              <a:ext uri="{FF2B5EF4-FFF2-40B4-BE49-F238E27FC236}">
                <a16:creationId xmlns:a16="http://schemas.microsoft.com/office/drawing/2014/main" id="{5187B550-8B66-4B13-AA72-C51E1CBD19A6}"/>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50" name="Graphic 49">
            <a:extLst>
              <a:ext uri="{FF2B5EF4-FFF2-40B4-BE49-F238E27FC236}">
                <a16:creationId xmlns:a16="http://schemas.microsoft.com/office/drawing/2014/main" id="{212FED72-8B95-4480-B208-D95CE2D5C2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grpSp>
        <p:nvGrpSpPr>
          <p:cNvPr id="51" name="Group 50">
            <a:extLst>
              <a:ext uri="{FF2B5EF4-FFF2-40B4-BE49-F238E27FC236}">
                <a16:creationId xmlns:a16="http://schemas.microsoft.com/office/drawing/2014/main" id="{35E5FEA3-CFF7-455B-9233-385D08660FA8}"/>
              </a:ext>
            </a:extLst>
          </p:cNvPr>
          <p:cNvGrpSpPr/>
          <p:nvPr/>
        </p:nvGrpSpPr>
        <p:grpSpPr>
          <a:xfrm>
            <a:off x="2847286" y="3015182"/>
            <a:ext cx="6914490" cy="974208"/>
            <a:chOff x="2847286" y="3085807"/>
            <a:chExt cx="6914490" cy="974208"/>
          </a:xfrm>
        </p:grpSpPr>
        <p:grpSp>
          <p:nvGrpSpPr>
            <p:cNvPr id="52" name="Group 51">
              <a:extLst>
                <a:ext uri="{FF2B5EF4-FFF2-40B4-BE49-F238E27FC236}">
                  <a16:creationId xmlns:a16="http://schemas.microsoft.com/office/drawing/2014/main" id="{34790056-580A-4A98-917B-476E5F850556}"/>
                </a:ext>
              </a:extLst>
            </p:cNvPr>
            <p:cNvGrpSpPr/>
            <p:nvPr/>
          </p:nvGrpSpPr>
          <p:grpSpPr>
            <a:xfrm>
              <a:off x="7100228" y="3085807"/>
              <a:ext cx="819456" cy="736037"/>
              <a:chOff x="7002857" y="3085807"/>
              <a:chExt cx="819456" cy="736037"/>
            </a:xfrm>
          </p:grpSpPr>
          <p:grpSp>
            <p:nvGrpSpPr>
              <p:cNvPr id="84" name="Group 83">
                <a:extLst>
                  <a:ext uri="{FF2B5EF4-FFF2-40B4-BE49-F238E27FC236}">
                    <a16:creationId xmlns:a16="http://schemas.microsoft.com/office/drawing/2014/main" id="{217EB237-0CF2-4B64-96E7-16A0D8D20C53}"/>
                  </a:ext>
                </a:extLst>
              </p:cNvPr>
              <p:cNvGrpSpPr/>
              <p:nvPr/>
            </p:nvGrpSpPr>
            <p:grpSpPr>
              <a:xfrm>
                <a:off x="7092749" y="3085807"/>
                <a:ext cx="499208" cy="473323"/>
                <a:chOff x="7128988" y="4166153"/>
                <a:chExt cx="604908" cy="573541"/>
              </a:xfrm>
              <a:solidFill>
                <a:schemeClr val="tx2"/>
              </a:solidFill>
            </p:grpSpPr>
            <p:cxnSp>
              <p:nvCxnSpPr>
                <p:cNvPr id="86" name="Straight Connector 85">
                  <a:extLst>
                    <a:ext uri="{FF2B5EF4-FFF2-40B4-BE49-F238E27FC236}">
                      <a16:creationId xmlns:a16="http://schemas.microsoft.com/office/drawing/2014/main" id="{C8059BE6-0442-4761-B880-FFF1A570044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87" name="Straight Connector 86">
                  <a:extLst>
                    <a:ext uri="{FF2B5EF4-FFF2-40B4-BE49-F238E27FC236}">
                      <a16:creationId xmlns:a16="http://schemas.microsoft.com/office/drawing/2014/main" id="{C3C9BFFA-A0A5-4A15-A5F6-171D8B2D1C0C}"/>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88" name="Oval 87">
                  <a:extLst>
                    <a:ext uri="{FF2B5EF4-FFF2-40B4-BE49-F238E27FC236}">
                      <a16:creationId xmlns:a16="http://schemas.microsoft.com/office/drawing/2014/main" id="{0E38FE84-A914-4E7A-9E12-82833A3F9BAB}"/>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C9ABF246-EA3E-4C64-93EE-3AED7D737FAD}"/>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680C0CCB-E012-42D0-A877-B6D5E6D7ECCC}"/>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90A93F39-9AA5-4F5F-BAB6-3A7A2951A9D0}"/>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2" name="Oval 91">
                  <a:extLst>
                    <a:ext uri="{FF2B5EF4-FFF2-40B4-BE49-F238E27FC236}">
                      <a16:creationId xmlns:a16="http://schemas.microsoft.com/office/drawing/2014/main" id="{96552D9C-2F0F-4A2C-B3D2-F341085779D2}"/>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18D54D38-EBBC-4037-B193-354DEEB78FB4}"/>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0DA13BEB-12D2-494E-8ED4-D142FFD6F0F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5" name="Straight Connector 94">
                  <a:extLst>
                    <a:ext uri="{FF2B5EF4-FFF2-40B4-BE49-F238E27FC236}">
                      <a16:creationId xmlns:a16="http://schemas.microsoft.com/office/drawing/2014/main" id="{AF1F8BD3-FD38-4A47-A117-540BAE9871CC}"/>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6" name="Oval 95">
                  <a:extLst>
                    <a:ext uri="{FF2B5EF4-FFF2-40B4-BE49-F238E27FC236}">
                      <a16:creationId xmlns:a16="http://schemas.microsoft.com/office/drawing/2014/main" id="{35FF7888-08A3-4D34-B647-80BDE7A84109}"/>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7" name="Oval 96">
                  <a:extLst>
                    <a:ext uri="{FF2B5EF4-FFF2-40B4-BE49-F238E27FC236}">
                      <a16:creationId xmlns:a16="http://schemas.microsoft.com/office/drawing/2014/main" id="{CA6C3105-CE55-4C50-9151-776B97921F11}"/>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8" name="Oval 97">
                  <a:extLst>
                    <a:ext uri="{FF2B5EF4-FFF2-40B4-BE49-F238E27FC236}">
                      <a16:creationId xmlns:a16="http://schemas.microsoft.com/office/drawing/2014/main" id="{C4630E47-37F1-4A6E-AA87-967419DA6407}"/>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5" name="TextBox 84">
                <a:extLst>
                  <a:ext uri="{FF2B5EF4-FFF2-40B4-BE49-F238E27FC236}">
                    <a16:creationId xmlns:a16="http://schemas.microsoft.com/office/drawing/2014/main" id="{8A927DE6-3B01-42E5-88E1-B5576DCC473A}"/>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3" name="Group 52">
              <a:extLst>
                <a:ext uri="{FF2B5EF4-FFF2-40B4-BE49-F238E27FC236}">
                  <a16:creationId xmlns:a16="http://schemas.microsoft.com/office/drawing/2014/main" id="{3ED73C7F-82DE-4BF4-AD8C-D95C59896D8F}"/>
                </a:ext>
              </a:extLst>
            </p:cNvPr>
            <p:cNvGrpSpPr/>
            <p:nvPr/>
          </p:nvGrpSpPr>
          <p:grpSpPr>
            <a:xfrm>
              <a:off x="4823075" y="3293168"/>
              <a:ext cx="1088760" cy="532323"/>
              <a:chOff x="4983242" y="3293168"/>
              <a:chExt cx="1088760" cy="532323"/>
            </a:xfrm>
          </p:grpSpPr>
          <p:sp>
            <p:nvSpPr>
              <p:cNvPr id="77" name="TextBox 76">
                <a:extLst>
                  <a:ext uri="{FF2B5EF4-FFF2-40B4-BE49-F238E27FC236}">
                    <a16:creationId xmlns:a16="http://schemas.microsoft.com/office/drawing/2014/main" id="{0A8D47EC-EB0C-4C19-9691-6CAD38AB28A5}"/>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78" name="Group 77">
                <a:extLst>
                  <a:ext uri="{FF2B5EF4-FFF2-40B4-BE49-F238E27FC236}">
                    <a16:creationId xmlns:a16="http://schemas.microsoft.com/office/drawing/2014/main" id="{ACECAB77-FD1C-495B-A510-60A9100714A0}"/>
                  </a:ext>
                </a:extLst>
              </p:cNvPr>
              <p:cNvGrpSpPr/>
              <p:nvPr/>
            </p:nvGrpSpPr>
            <p:grpSpPr>
              <a:xfrm>
                <a:off x="5106308" y="3293168"/>
                <a:ext cx="726921" cy="124646"/>
                <a:chOff x="4444077" y="3159364"/>
                <a:chExt cx="726921" cy="124646"/>
              </a:xfrm>
            </p:grpSpPr>
            <p:cxnSp>
              <p:nvCxnSpPr>
                <p:cNvPr id="79" name="Straight Connector 78">
                  <a:extLst>
                    <a:ext uri="{FF2B5EF4-FFF2-40B4-BE49-F238E27FC236}">
                      <a16:creationId xmlns:a16="http://schemas.microsoft.com/office/drawing/2014/main" id="{BD47F8C4-EB5F-4F53-959F-D3E3B716AE61}"/>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0" name="Oval 79">
                  <a:extLst>
                    <a:ext uri="{FF2B5EF4-FFF2-40B4-BE49-F238E27FC236}">
                      <a16:creationId xmlns:a16="http://schemas.microsoft.com/office/drawing/2014/main" id="{5A1C01A7-3120-4994-884E-FE83EF303A43}"/>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3789B7C2-86DD-4E1D-99DA-18E82703CD8D}"/>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2" name="Oval 81">
                  <a:extLst>
                    <a:ext uri="{FF2B5EF4-FFF2-40B4-BE49-F238E27FC236}">
                      <a16:creationId xmlns:a16="http://schemas.microsoft.com/office/drawing/2014/main" id="{4BB19D5C-E45A-4F4A-9C60-4422E28A8538}"/>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3" name="Oval 82">
                  <a:extLst>
                    <a:ext uri="{FF2B5EF4-FFF2-40B4-BE49-F238E27FC236}">
                      <a16:creationId xmlns:a16="http://schemas.microsoft.com/office/drawing/2014/main" id="{97329ACC-CF42-4EDF-9F0A-A4322FE4E89E}"/>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48DC5AE5-4EEE-4546-97F1-ABCB1A6F3BD2}"/>
                </a:ext>
              </a:extLst>
            </p:cNvPr>
            <p:cNvGrpSpPr/>
            <p:nvPr/>
          </p:nvGrpSpPr>
          <p:grpSpPr>
            <a:xfrm>
              <a:off x="2847286" y="3285344"/>
              <a:ext cx="787396" cy="774671"/>
              <a:chOff x="3250313" y="3055226"/>
              <a:chExt cx="787396" cy="774671"/>
            </a:xfrm>
          </p:grpSpPr>
          <p:grpSp>
            <p:nvGrpSpPr>
              <p:cNvPr id="66" name="Group 65">
                <a:extLst>
                  <a:ext uri="{FF2B5EF4-FFF2-40B4-BE49-F238E27FC236}">
                    <a16:creationId xmlns:a16="http://schemas.microsoft.com/office/drawing/2014/main" id="{2EB1D1D1-B185-44FD-924D-DB9C3F83DC45}"/>
                  </a:ext>
                </a:extLst>
              </p:cNvPr>
              <p:cNvGrpSpPr/>
              <p:nvPr/>
            </p:nvGrpSpPr>
            <p:grpSpPr>
              <a:xfrm>
                <a:off x="3319100" y="3055226"/>
                <a:ext cx="643737" cy="429517"/>
                <a:chOff x="2573581" y="3248112"/>
                <a:chExt cx="643737" cy="429517"/>
              </a:xfrm>
            </p:grpSpPr>
            <p:cxnSp>
              <p:nvCxnSpPr>
                <p:cNvPr id="68" name="Straight Connector 67">
                  <a:extLst>
                    <a:ext uri="{FF2B5EF4-FFF2-40B4-BE49-F238E27FC236}">
                      <a16:creationId xmlns:a16="http://schemas.microsoft.com/office/drawing/2014/main" id="{8F5A3E54-94ED-4F9E-963E-5782528EC0CC}"/>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69" name="Oval 68">
                  <a:extLst>
                    <a:ext uri="{FF2B5EF4-FFF2-40B4-BE49-F238E27FC236}">
                      <a16:creationId xmlns:a16="http://schemas.microsoft.com/office/drawing/2014/main" id="{2BBFB846-8B19-4608-83A7-047B06FD84DB}"/>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Oval 69">
                  <a:extLst>
                    <a:ext uri="{FF2B5EF4-FFF2-40B4-BE49-F238E27FC236}">
                      <a16:creationId xmlns:a16="http://schemas.microsoft.com/office/drawing/2014/main" id="{3664D3A2-5F9B-467C-A29E-523E98931B6E}"/>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1" name="Straight Connector 70">
                  <a:extLst>
                    <a:ext uri="{FF2B5EF4-FFF2-40B4-BE49-F238E27FC236}">
                      <a16:creationId xmlns:a16="http://schemas.microsoft.com/office/drawing/2014/main" id="{42836F91-1121-4DED-94F8-01E199056F7C}"/>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B5F35571-A4B2-45E3-9820-4B410FD1DCFD}"/>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3498368E-64A7-4699-AF59-DA2781A27B45}"/>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18E8C332-A00B-40E2-9674-A583064D8D0D}"/>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36092CC4-8467-4F35-B80E-3E19BED65423}"/>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2D3C294E-4AA9-4795-8A5A-1A31474B592C}"/>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7" name="TextBox 66">
                <a:extLst>
                  <a:ext uri="{FF2B5EF4-FFF2-40B4-BE49-F238E27FC236}">
                    <a16:creationId xmlns:a16="http://schemas.microsoft.com/office/drawing/2014/main" id="{62ED2C51-98CB-4A46-AEE3-0F828E36CE77}"/>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5" name="Group 54">
              <a:extLst>
                <a:ext uri="{FF2B5EF4-FFF2-40B4-BE49-F238E27FC236}">
                  <a16:creationId xmlns:a16="http://schemas.microsoft.com/office/drawing/2014/main" id="{09697C2B-E728-4279-BF65-79EBF194E372}"/>
                </a:ext>
              </a:extLst>
            </p:cNvPr>
            <p:cNvGrpSpPr/>
            <p:nvPr/>
          </p:nvGrpSpPr>
          <p:grpSpPr>
            <a:xfrm>
              <a:off x="9108078" y="3386915"/>
              <a:ext cx="653698" cy="653234"/>
              <a:chOff x="8667216" y="3156797"/>
              <a:chExt cx="653698" cy="653234"/>
            </a:xfrm>
          </p:grpSpPr>
          <p:grpSp>
            <p:nvGrpSpPr>
              <p:cNvPr id="56" name="Group 55">
                <a:extLst>
                  <a:ext uri="{FF2B5EF4-FFF2-40B4-BE49-F238E27FC236}">
                    <a16:creationId xmlns:a16="http://schemas.microsoft.com/office/drawing/2014/main" id="{C013FAF0-A9C4-4C49-87C5-8CD96511D2D6}"/>
                  </a:ext>
                </a:extLst>
              </p:cNvPr>
              <p:cNvGrpSpPr/>
              <p:nvPr/>
            </p:nvGrpSpPr>
            <p:grpSpPr>
              <a:xfrm>
                <a:off x="8667216" y="3156797"/>
                <a:ext cx="586303" cy="377163"/>
                <a:chOff x="7117181" y="5146654"/>
                <a:chExt cx="663064" cy="426544"/>
              </a:xfrm>
              <a:solidFill>
                <a:schemeClr val="tx2"/>
              </a:solidFill>
            </p:grpSpPr>
            <p:sp>
              <p:nvSpPr>
                <p:cNvPr id="58" name="Oval 57">
                  <a:extLst>
                    <a:ext uri="{FF2B5EF4-FFF2-40B4-BE49-F238E27FC236}">
                      <a16:creationId xmlns:a16="http://schemas.microsoft.com/office/drawing/2014/main" id="{1A2D37E6-2064-4E1D-9F15-97EAC6EC2B70}"/>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13023562-01D0-4E99-B9DF-D18BE2925B83}"/>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 name="Oval 59">
                  <a:extLst>
                    <a:ext uri="{FF2B5EF4-FFF2-40B4-BE49-F238E27FC236}">
                      <a16:creationId xmlns:a16="http://schemas.microsoft.com/office/drawing/2014/main" id="{E4342BFB-A7A3-421B-8FB5-7A48468ED5FD}"/>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Oval 60">
                  <a:extLst>
                    <a:ext uri="{FF2B5EF4-FFF2-40B4-BE49-F238E27FC236}">
                      <a16:creationId xmlns:a16="http://schemas.microsoft.com/office/drawing/2014/main" id="{679E3448-2037-4219-A2C3-535A1AFDDF84}"/>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2" name="Straight Connector 61">
                  <a:extLst>
                    <a:ext uri="{FF2B5EF4-FFF2-40B4-BE49-F238E27FC236}">
                      <a16:creationId xmlns:a16="http://schemas.microsoft.com/office/drawing/2014/main" id="{7B1F15E7-B84E-4B32-B535-BBB8625678FF}"/>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3" name="Straight Connector 62">
                  <a:extLst>
                    <a:ext uri="{FF2B5EF4-FFF2-40B4-BE49-F238E27FC236}">
                      <a16:creationId xmlns:a16="http://schemas.microsoft.com/office/drawing/2014/main" id="{4E358094-E924-45C6-B5D7-E2FDAD74E002}"/>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4" name="Straight Connector 63">
                  <a:extLst>
                    <a:ext uri="{FF2B5EF4-FFF2-40B4-BE49-F238E27FC236}">
                      <a16:creationId xmlns:a16="http://schemas.microsoft.com/office/drawing/2014/main" id="{5C4DEBA5-1E84-4CFA-BF43-1A7D65929611}"/>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5" name="Straight Connector 64">
                  <a:extLst>
                    <a:ext uri="{FF2B5EF4-FFF2-40B4-BE49-F238E27FC236}">
                      <a16:creationId xmlns:a16="http://schemas.microsoft.com/office/drawing/2014/main" id="{0AEFC3B7-2508-4A91-92DE-C3C8EAEC39E2}"/>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57" name="TextBox 56">
                <a:extLst>
                  <a:ext uri="{FF2B5EF4-FFF2-40B4-BE49-F238E27FC236}">
                    <a16:creationId xmlns:a16="http://schemas.microsoft.com/office/drawing/2014/main" id="{EE18DEAB-BA13-4181-AA93-DA87047BE57D}"/>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Tree>
    <p:extLst>
      <p:ext uri="{BB962C8B-B14F-4D97-AF65-F5344CB8AC3E}">
        <p14:creationId xmlns:p14="http://schemas.microsoft.com/office/powerpoint/2010/main" val="207983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down)">
                                      <p:cBhvr>
                                        <p:cTn id="48" dur="500"/>
                                        <p:tgtEl>
                                          <p:spTgt spid="5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wipe(down)">
                                      <p:cBhvr>
                                        <p:cTn id="51" dur="500"/>
                                        <p:tgtEl>
                                          <p:spTgt spid="9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wipe(down)">
                                      <p:cBhvr>
                                        <p:cTn id="56" dur="500"/>
                                        <p:tgtEl>
                                          <p:spTgt spid="48"/>
                                        </p:tgtEl>
                                      </p:cBhvr>
                                    </p:animEffect>
                                  </p:childTnLst>
                                </p:cTn>
                              </p:par>
                              <p:par>
                                <p:cTn id="57" presetID="22" presetClass="entr" presetSubtype="4"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par>
                                <p:cTn id="60" presetID="22" presetClass="entr" presetSubtype="4"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down)">
                                      <p:cBhvr>
                                        <p:cTn id="62" dur="500"/>
                                        <p:tgtEl>
                                          <p:spTgt spid="4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wipe(down)">
                                      <p:cBhvr>
                                        <p:cTn id="65" dur="500"/>
                                        <p:tgtEl>
                                          <p:spTgt spid="49"/>
                                        </p:tgtEl>
                                      </p:cBhvr>
                                    </p:animEffect>
                                  </p:childTnLst>
                                </p:cTn>
                              </p:par>
                              <p:par>
                                <p:cTn id="66" presetID="22" presetClass="entr" presetSubtype="4" fill="hold"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wipe(down)">
                                      <p:cBhvr>
                                        <p:cTn id="68" dur="500"/>
                                        <p:tgtEl>
                                          <p:spTgt spid="50"/>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down)">
                                      <p:cBhvr>
                                        <p:cTn id="71" dur="500"/>
                                        <p:tgtEl>
                                          <p:spTgt spid="30"/>
                                        </p:tgtEl>
                                      </p:cBhvr>
                                    </p:animEffect>
                                  </p:childTnLst>
                                </p:cTn>
                              </p:par>
                              <p:par>
                                <p:cTn id="72" presetID="22" presetClass="entr" presetSubtype="4" fill="hold"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wipe(down)">
                                      <p:cBhvr>
                                        <p:cTn id="7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25" grpId="0"/>
      <p:bldP spid="26" grpId="0"/>
      <p:bldP spid="27" grpId="0"/>
      <p:bldP spid="28" grpId="0"/>
      <p:bldP spid="29" grpId="0"/>
      <p:bldP spid="30" grpId="0"/>
      <p:bldP spid="4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540004"/>
            <a:ext cx="1104438"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latin typeface="Segoe UI Semilight" panose="020B0402040204020203" pitchFamily="34" charset="0"/>
                <a:cs typeface="Segoe UI Semilight" panose="020B0402040204020203" pitchFamily="34" charset="0"/>
              </a:rPr>
              <a:t>NoSQL</a:t>
            </a:r>
            <a:endPar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endParaRPr>
          </a:p>
        </p:txBody>
      </p:sp>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NoSQL</a:t>
            </a:r>
          </a:p>
        </p:txBody>
      </p:sp>
    </p:spTree>
    <p:extLst>
      <p:ext uri="{BB962C8B-B14F-4D97-AF65-F5344CB8AC3E}">
        <p14:creationId xmlns:p14="http://schemas.microsoft.com/office/powerpoint/2010/main" val="383837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540004"/>
            <a:ext cx="1104438"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NoSQL</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MongoDB</a:t>
            </a:r>
          </a:p>
        </p:txBody>
      </p:sp>
    </p:spTree>
    <p:extLst>
      <p:ext uri="{BB962C8B-B14F-4D97-AF65-F5344CB8AC3E}">
        <p14:creationId xmlns:p14="http://schemas.microsoft.com/office/powerpoint/2010/main" val="46350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540004"/>
            <a:ext cx="1104438"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latin typeface="Segoe UI Semilight" panose="020B0402040204020203" pitchFamily="34" charset="0"/>
                <a:cs typeface="Segoe UI Semilight" panose="020B0402040204020203" pitchFamily="34" charset="0"/>
              </a:rPr>
              <a:t>NoSQL</a:t>
            </a:r>
            <a:endPar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endParaRP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Table Storage</a:t>
            </a:r>
          </a:p>
        </p:txBody>
      </p:sp>
    </p:spTree>
    <p:extLst>
      <p:ext uri="{BB962C8B-B14F-4D97-AF65-F5344CB8AC3E}">
        <p14:creationId xmlns:p14="http://schemas.microsoft.com/office/powerpoint/2010/main" val="158869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540004"/>
            <a:ext cx="1104438"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latin typeface="Segoe UI Semilight" panose="020B0402040204020203" pitchFamily="34" charset="0"/>
                <a:cs typeface="Segoe UI Semilight" panose="020B0402040204020203" pitchFamily="34" charset="0"/>
              </a:rPr>
              <a:t>NoSQL</a:t>
            </a:r>
            <a:endPar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endParaRP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a:t>
            </a:r>
          </a:p>
        </p:txBody>
      </p:sp>
    </p:spTree>
    <p:extLst>
      <p:ext uri="{BB962C8B-B14F-4D97-AF65-F5344CB8AC3E}">
        <p14:creationId xmlns:p14="http://schemas.microsoft.com/office/powerpoint/2010/main" val="323067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540004"/>
            <a:ext cx="1104438"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err="1">
                <a:latin typeface="Segoe UI Semilight" panose="020B0402040204020203" pitchFamily="34" charset="0"/>
                <a:cs typeface="Segoe UI Semilight" panose="020B0402040204020203" pitchFamily="34" charset="0"/>
              </a:rPr>
              <a:t>NoSql</a:t>
            </a:r>
            <a:endPar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endParaRP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pic>
        <p:nvPicPr>
          <p:cNvPr id="30" name="Picture 29">
            <a:extLst>
              <a:ext uri="{FF2B5EF4-FFF2-40B4-BE49-F238E27FC236}">
                <a16:creationId xmlns:a16="http://schemas.microsoft.com/office/drawing/2014/main" id="{733F5D30-068E-42A5-B1CF-AE436BDEA2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4843" y="2390775"/>
            <a:ext cx="1549590" cy="1038225"/>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Cassandra</a:t>
            </a:r>
          </a:p>
        </p:txBody>
      </p:sp>
    </p:spTree>
    <p:extLst>
      <p:ext uri="{BB962C8B-B14F-4D97-AF65-F5344CB8AC3E}">
        <p14:creationId xmlns:p14="http://schemas.microsoft.com/office/powerpoint/2010/main" val="106821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21FD93C-6C57-6FE7-DEC5-2478D5773B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461" y="1594672"/>
            <a:ext cx="3668649" cy="3668649"/>
          </a:xfrm>
          <a:prstGeom prst="rect">
            <a:avLst/>
          </a:prstGeom>
        </p:spPr>
      </p:pic>
      <p:sp>
        <p:nvSpPr>
          <p:cNvPr id="4" name="TextBox 3">
            <a:extLst>
              <a:ext uri="{FF2B5EF4-FFF2-40B4-BE49-F238E27FC236}">
                <a16:creationId xmlns:a16="http://schemas.microsoft.com/office/drawing/2014/main" id="{DEF2582B-4185-1A40-67F6-02E7FFEEF447}"/>
              </a:ext>
            </a:extLst>
          </p:cNvPr>
          <p:cNvSpPr txBox="1"/>
          <p:nvPr/>
        </p:nvSpPr>
        <p:spPr>
          <a:xfrm>
            <a:off x="4651899" y="3013500"/>
            <a:ext cx="4639219" cy="830997"/>
          </a:xfrm>
          <a:prstGeom prst="rect">
            <a:avLst/>
          </a:prstGeom>
          <a:noFill/>
        </p:spPr>
        <p:txBody>
          <a:bodyPr wrap="none" rtlCol="0">
            <a:spAutoFit/>
          </a:bodyPr>
          <a:lstStyle/>
          <a:p>
            <a:r>
              <a:rPr lang="en-US" sz="4800" b="1" dirty="0"/>
              <a:t>Azure Event Hubs</a:t>
            </a:r>
          </a:p>
        </p:txBody>
      </p:sp>
    </p:spTree>
    <p:extLst>
      <p:ext uri="{BB962C8B-B14F-4D97-AF65-F5344CB8AC3E}">
        <p14:creationId xmlns:p14="http://schemas.microsoft.com/office/powerpoint/2010/main" val="3114906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3175F-F1DD-01D0-796E-E2E2C4D697E6}"/>
              </a:ext>
            </a:extLst>
          </p:cNvPr>
          <p:cNvSpPr>
            <a:spLocks noGrp="1"/>
          </p:cNvSpPr>
          <p:nvPr>
            <p:ph type="title"/>
          </p:nvPr>
        </p:nvSpPr>
        <p:spPr/>
        <p:txBody>
          <a:bodyPr/>
          <a:lstStyle/>
          <a:p>
            <a:r>
              <a:rPr lang="en-US" dirty="0"/>
              <a:t>Why choose Event Hubs?</a:t>
            </a:r>
          </a:p>
        </p:txBody>
      </p:sp>
      <p:grpSp>
        <p:nvGrpSpPr>
          <p:cNvPr id="3" name="Group 2">
            <a:extLst>
              <a:ext uri="{FF2B5EF4-FFF2-40B4-BE49-F238E27FC236}">
                <a16:creationId xmlns:a16="http://schemas.microsoft.com/office/drawing/2014/main" id="{E3DE5688-3AA5-296B-638A-6D6D9B23FB71}"/>
              </a:ext>
            </a:extLst>
          </p:cNvPr>
          <p:cNvGrpSpPr/>
          <p:nvPr/>
        </p:nvGrpSpPr>
        <p:grpSpPr>
          <a:xfrm>
            <a:off x="1543993" y="1972749"/>
            <a:ext cx="4064000" cy="1099134"/>
            <a:chOff x="6843962" y="1288624"/>
            <a:chExt cx="4064000" cy="1099134"/>
          </a:xfrm>
        </p:grpSpPr>
        <p:sp>
          <p:nvSpPr>
            <p:cNvPr id="4" name="Rectangle: Rounded Corners 3">
              <a:extLst>
                <a:ext uri="{FF2B5EF4-FFF2-40B4-BE49-F238E27FC236}">
                  <a16:creationId xmlns:a16="http://schemas.microsoft.com/office/drawing/2014/main" id="{35023DD0-156B-00EC-9477-C13648269D34}"/>
                </a:ext>
              </a:extLst>
            </p:cNvPr>
            <p:cNvSpPr/>
            <p:nvPr/>
          </p:nvSpPr>
          <p:spPr>
            <a:xfrm>
              <a:off x="6843962" y="128862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EC9AF9F-A12F-496C-BE9C-1C17C91DA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123" y="1482635"/>
              <a:ext cx="723809" cy="711111"/>
            </a:xfrm>
            <a:prstGeom prst="rect">
              <a:avLst/>
            </a:prstGeom>
          </p:spPr>
        </p:pic>
        <p:sp>
          <p:nvSpPr>
            <p:cNvPr id="6" name="TextBox 5">
              <a:extLst>
                <a:ext uri="{FF2B5EF4-FFF2-40B4-BE49-F238E27FC236}">
                  <a16:creationId xmlns:a16="http://schemas.microsoft.com/office/drawing/2014/main" id="{E647AE81-E2B4-0A4F-201F-C2E228A007FE}"/>
                </a:ext>
              </a:extLst>
            </p:cNvPr>
            <p:cNvSpPr txBox="1"/>
            <p:nvPr/>
          </p:nvSpPr>
          <p:spPr>
            <a:xfrm>
              <a:off x="8113485" y="1422691"/>
              <a:ext cx="1871025" cy="830997"/>
            </a:xfrm>
            <a:prstGeom prst="rect">
              <a:avLst/>
            </a:prstGeom>
            <a:noFill/>
          </p:spPr>
          <p:txBody>
            <a:bodyPr wrap="none" rtlCol="0">
              <a:spAutoFit/>
            </a:bodyPr>
            <a:lstStyle/>
            <a:p>
              <a:r>
                <a:rPr lang="en-US" sz="4800" dirty="0">
                  <a:solidFill>
                    <a:srgbClr val="0078D4"/>
                  </a:solidFill>
                </a:rPr>
                <a:t>Simple</a:t>
              </a:r>
            </a:p>
          </p:txBody>
        </p:sp>
      </p:grpSp>
      <p:grpSp>
        <p:nvGrpSpPr>
          <p:cNvPr id="7" name="Group 6">
            <a:extLst>
              <a:ext uri="{FF2B5EF4-FFF2-40B4-BE49-F238E27FC236}">
                <a16:creationId xmlns:a16="http://schemas.microsoft.com/office/drawing/2014/main" id="{984F953F-5E3F-6F50-54D3-FED59E31CE05}"/>
              </a:ext>
            </a:extLst>
          </p:cNvPr>
          <p:cNvGrpSpPr/>
          <p:nvPr/>
        </p:nvGrpSpPr>
        <p:grpSpPr>
          <a:xfrm>
            <a:off x="6584007" y="1972749"/>
            <a:ext cx="4064000" cy="1099134"/>
            <a:chOff x="6843962" y="2581769"/>
            <a:chExt cx="4064000" cy="1099134"/>
          </a:xfrm>
        </p:grpSpPr>
        <p:sp>
          <p:nvSpPr>
            <p:cNvPr id="8" name="Rectangle: Rounded Corners 7">
              <a:extLst>
                <a:ext uri="{FF2B5EF4-FFF2-40B4-BE49-F238E27FC236}">
                  <a16:creationId xmlns:a16="http://schemas.microsoft.com/office/drawing/2014/main" id="{9F73C72C-EF93-F220-9F66-E76CA6F32E09}"/>
                </a:ext>
              </a:extLst>
            </p:cNvPr>
            <p:cNvSpPr/>
            <p:nvPr/>
          </p:nvSpPr>
          <p:spPr>
            <a:xfrm>
              <a:off x="6843962" y="258176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43596C7-8413-61FC-0D19-AFF3CC4D8A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7035" y="2775780"/>
              <a:ext cx="563984" cy="711111"/>
            </a:xfrm>
            <a:prstGeom prst="rect">
              <a:avLst/>
            </a:prstGeom>
          </p:spPr>
        </p:pic>
        <p:sp>
          <p:nvSpPr>
            <p:cNvPr id="10" name="TextBox 9">
              <a:extLst>
                <a:ext uri="{FF2B5EF4-FFF2-40B4-BE49-F238E27FC236}">
                  <a16:creationId xmlns:a16="http://schemas.microsoft.com/office/drawing/2014/main" id="{1ECEAE8F-2525-07F7-1F85-FEB67DD0DA74}"/>
                </a:ext>
              </a:extLst>
            </p:cNvPr>
            <p:cNvSpPr txBox="1"/>
            <p:nvPr/>
          </p:nvSpPr>
          <p:spPr>
            <a:xfrm>
              <a:off x="8113485" y="2715836"/>
              <a:ext cx="1869294" cy="830997"/>
            </a:xfrm>
            <a:prstGeom prst="rect">
              <a:avLst/>
            </a:prstGeom>
            <a:noFill/>
          </p:spPr>
          <p:txBody>
            <a:bodyPr wrap="none" rtlCol="0">
              <a:spAutoFit/>
            </a:bodyPr>
            <a:lstStyle/>
            <a:p>
              <a:r>
                <a:rPr lang="en-US" sz="4800" dirty="0">
                  <a:solidFill>
                    <a:srgbClr val="0078D4"/>
                  </a:solidFill>
                </a:rPr>
                <a:t>Secure</a:t>
              </a:r>
            </a:p>
          </p:txBody>
        </p:sp>
      </p:grpSp>
      <p:grpSp>
        <p:nvGrpSpPr>
          <p:cNvPr id="11" name="Group 10">
            <a:extLst>
              <a:ext uri="{FF2B5EF4-FFF2-40B4-BE49-F238E27FC236}">
                <a16:creationId xmlns:a16="http://schemas.microsoft.com/office/drawing/2014/main" id="{7D34BA50-1EDA-CD8B-368D-D3B662FE5FB6}"/>
              </a:ext>
            </a:extLst>
          </p:cNvPr>
          <p:cNvGrpSpPr/>
          <p:nvPr/>
        </p:nvGrpSpPr>
        <p:grpSpPr>
          <a:xfrm>
            <a:off x="1543993" y="3688483"/>
            <a:ext cx="4064000" cy="1099134"/>
            <a:chOff x="6843962" y="3874914"/>
            <a:chExt cx="4064000" cy="1099134"/>
          </a:xfrm>
        </p:grpSpPr>
        <p:sp>
          <p:nvSpPr>
            <p:cNvPr id="12" name="Rectangle: Rounded Corners 11">
              <a:extLst>
                <a:ext uri="{FF2B5EF4-FFF2-40B4-BE49-F238E27FC236}">
                  <a16:creationId xmlns:a16="http://schemas.microsoft.com/office/drawing/2014/main" id="{EB088A62-A953-A9FF-9155-70156EEC75F2}"/>
                </a:ext>
              </a:extLst>
            </p:cNvPr>
            <p:cNvSpPr/>
            <p:nvPr/>
          </p:nvSpPr>
          <p:spPr>
            <a:xfrm>
              <a:off x="6843962" y="387491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2E89275-98BA-4F13-CC18-9EA4629A0FC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87123" y="4070801"/>
              <a:ext cx="723809" cy="707359"/>
            </a:xfrm>
            <a:prstGeom prst="rect">
              <a:avLst/>
            </a:prstGeom>
          </p:spPr>
        </p:pic>
        <p:sp>
          <p:nvSpPr>
            <p:cNvPr id="14" name="TextBox 13">
              <a:extLst>
                <a:ext uri="{FF2B5EF4-FFF2-40B4-BE49-F238E27FC236}">
                  <a16:creationId xmlns:a16="http://schemas.microsoft.com/office/drawing/2014/main" id="{A0D8D8C0-DCD9-92B1-A0B2-6C2880BDDB6C}"/>
                </a:ext>
              </a:extLst>
            </p:cNvPr>
            <p:cNvSpPr txBox="1"/>
            <p:nvPr/>
          </p:nvSpPr>
          <p:spPr>
            <a:xfrm>
              <a:off x="8113485" y="4008981"/>
              <a:ext cx="2223366" cy="830997"/>
            </a:xfrm>
            <a:prstGeom prst="rect">
              <a:avLst/>
            </a:prstGeom>
            <a:noFill/>
          </p:spPr>
          <p:txBody>
            <a:bodyPr wrap="none" rtlCol="0">
              <a:spAutoFit/>
            </a:bodyPr>
            <a:lstStyle/>
            <a:p>
              <a:r>
                <a:rPr lang="en-US" sz="4800" dirty="0">
                  <a:solidFill>
                    <a:srgbClr val="0078D4"/>
                  </a:solidFill>
                </a:rPr>
                <a:t>Scalable</a:t>
              </a:r>
            </a:p>
          </p:txBody>
        </p:sp>
      </p:grpSp>
      <p:grpSp>
        <p:nvGrpSpPr>
          <p:cNvPr id="15" name="Group 14">
            <a:extLst>
              <a:ext uri="{FF2B5EF4-FFF2-40B4-BE49-F238E27FC236}">
                <a16:creationId xmlns:a16="http://schemas.microsoft.com/office/drawing/2014/main" id="{FC6B753D-EE6A-056A-2918-54279215B253}"/>
              </a:ext>
            </a:extLst>
          </p:cNvPr>
          <p:cNvGrpSpPr/>
          <p:nvPr/>
        </p:nvGrpSpPr>
        <p:grpSpPr>
          <a:xfrm>
            <a:off x="6584007" y="3573023"/>
            <a:ext cx="4064000" cy="1099134"/>
            <a:chOff x="6843962" y="5168059"/>
            <a:chExt cx="4064000" cy="1099134"/>
          </a:xfrm>
        </p:grpSpPr>
        <p:sp>
          <p:nvSpPr>
            <p:cNvPr id="16" name="Rectangle: Rounded Corners 15">
              <a:extLst>
                <a:ext uri="{FF2B5EF4-FFF2-40B4-BE49-F238E27FC236}">
                  <a16:creationId xmlns:a16="http://schemas.microsoft.com/office/drawing/2014/main" id="{7CDE3390-358E-60FF-1DAC-B02A0C51A4C5}"/>
                </a:ext>
              </a:extLst>
            </p:cNvPr>
            <p:cNvSpPr/>
            <p:nvPr/>
          </p:nvSpPr>
          <p:spPr>
            <a:xfrm>
              <a:off x="6843962" y="516805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31A02AD-B0F5-136D-CAFD-2C997B7EF58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32978" y="5362070"/>
              <a:ext cx="632099" cy="711111"/>
            </a:xfrm>
            <a:prstGeom prst="rect">
              <a:avLst/>
            </a:prstGeom>
          </p:spPr>
        </p:pic>
        <p:sp>
          <p:nvSpPr>
            <p:cNvPr id="18" name="TextBox 17">
              <a:extLst>
                <a:ext uri="{FF2B5EF4-FFF2-40B4-BE49-F238E27FC236}">
                  <a16:creationId xmlns:a16="http://schemas.microsoft.com/office/drawing/2014/main" id="{17949F42-49F1-C7E8-AB33-F3A590546110}"/>
                </a:ext>
              </a:extLst>
            </p:cNvPr>
            <p:cNvSpPr txBox="1"/>
            <p:nvPr/>
          </p:nvSpPr>
          <p:spPr>
            <a:xfrm>
              <a:off x="8113485" y="5302126"/>
              <a:ext cx="1545616" cy="830997"/>
            </a:xfrm>
            <a:prstGeom prst="rect">
              <a:avLst/>
            </a:prstGeom>
            <a:noFill/>
          </p:spPr>
          <p:txBody>
            <a:bodyPr wrap="none" rtlCol="0">
              <a:spAutoFit/>
            </a:bodyPr>
            <a:lstStyle/>
            <a:p>
              <a:r>
                <a:rPr lang="en-US" sz="4800" dirty="0">
                  <a:solidFill>
                    <a:srgbClr val="0078D4"/>
                  </a:solidFill>
                </a:rPr>
                <a:t>Open</a:t>
              </a:r>
            </a:p>
          </p:txBody>
        </p:sp>
      </p:grpSp>
    </p:spTree>
    <p:extLst>
      <p:ext uri="{BB962C8B-B14F-4D97-AF65-F5344CB8AC3E}">
        <p14:creationId xmlns:p14="http://schemas.microsoft.com/office/powerpoint/2010/main" val="26396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E1C2A-1690-ABC3-EEEE-28DEFB588A0E}"/>
              </a:ext>
            </a:extLst>
          </p:cNvPr>
          <p:cNvSpPr>
            <a:spLocks noGrp="1"/>
          </p:cNvSpPr>
          <p:nvPr>
            <p:ph type="title"/>
          </p:nvPr>
        </p:nvSpPr>
        <p:spPr/>
        <p:txBody>
          <a:bodyPr/>
          <a:lstStyle/>
          <a:p>
            <a:r>
              <a:rPr lang="en-US" dirty="0"/>
              <a:t>Key Architecture Components</a:t>
            </a:r>
          </a:p>
        </p:txBody>
      </p:sp>
      <p:pic>
        <p:nvPicPr>
          <p:cNvPr id="3" name="Picture 2">
            <a:extLst>
              <a:ext uri="{FF2B5EF4-FFF2-40B4-BE49-F238E27FC236}">
                <a16:creationId xmlns:a16="http://schemas.microsoft.com/office/drawing/2014/main" id="{E11BFBC6-6FFC-302B-04A4-547BCADAF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815" y="1690688"/>
            <a:ext cx="7956957" cy="3174677"/>
          </a:xfrm>
          <a:prstGeom prst="rect">
            <a:avLst/>
          </a:prstGeom>
        </p:spPr>
      </p:pic>
      <p:sp>
        <p:nvSpPr>
          <p:cNvPr id="4" name="TextBox 3">
            <a:extLst>
              <a:ext uri="{FF2B5EF4-FFF2-40B4-BE49-F238E27FC236}">
                <a16:creationId xmlns:a16="http://schemas.microsoft.com/office/drawing/2014/main" id="{E571AFB3-CBE2-CE3C-4489-D89CF6F7DF6B}"/>
              </a:ext>
            </a:extLst>
          </p:cNvPr>
          <p:cNvSpPr txBox="1"/>
          <p:nvPr/>
        </p:nvSpPr>
        <p:spPr>
          <a:xfrm>
            <a:off x="1914815" y="5152761"/>
            <a:ext cx="7956957" cy="830997"/>
          </a:xfrm>
          <a:prstGeom prst="rect">
            <a:avLst/>
          </a:prstGeom>
          <a:noFill/>
        </p:spPr>
        <p:txBody>
          <a:bodyPr wrap="square" rtlCol="0">
            <a:spAutoFit/>
          </a:bodyPr>
          <a:lstStyle/>
          <a:p>
            <a:pPr algn="ctr"/>
            <a:r>
              <a:rPr lang="en-US" sz="4800" dirty="0"/>
              <a:t>Event Producers</a:t>
            </a:r>
          </a:p>
        </p:txBody>
      </p:sp>
      <p:sp>
        <p:nvSpPr>
          <p:cNvPr id="5" name="Rectangle 4">
            <a:extLst>
              <a:ext uri="{FF2B5EF4-FFF2-40B4-BE49-F238E27FC236}">
                <a16:creationId xmlns:a16="http://schemas.microsoft.com/office/drawing/2014/main" id="{17FA8B05-4D87-85F2-0681-4051B794E0AE}"/>
              </a:ext>
            </a:extLst>
          </p:cNvPr>
          <p:cNvSpPr/>
          <p:nvPr/>
        </p:nvSpPr>
        <p:spPr>
          <a:xfrm>
            <a:off x="1825942" y="2147189"/>
            <a:ext cx="3195145"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021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DE341-54E9-648F-A639-46E9694B0F72}"/>
              </a:ext>
            </a:extLst>
          </p:cNvPr>
          <p:cNvSpPr>
            <a:spLocks noGrp="1"/>
          </p:cNvSpPr>
          <p:nvPr>
            <p:ph type="title"/>
          </p:nvPr>
        </p:nvSpPr>
        <p:spPr/>
        <p:txBody>
          <a:bodyPr/>
          <a:lstStyle/>
          <a:p>
            <a:r>
              <a:rPr lang="en-US" dirty="0"/>
              <a:t>Key Architecture Components</a:t>
            </a:r>
          </a:p>
        </p:txBody>
      </p:sp>
      <p:pic>
        <p:nvPicPr>
          <p:cNvPr id="3" name="Picture 2">
            <a:extLst>
              <a:ext uri="{FF2B5EF4-FFF2-40B4-BE49-F238E27FC236}">
                <a16:creationId xmlns:a16="http://schemas.microsoft.com/office/drawing/2014/main" id="{75D34F06-9F64-3AF3-C9D2-DA1A343B1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5220" y="1758630"/>
            <a:ext cx="7956957" cy="3174677"/>
          </a:xfrm>
          <a:prstGeom prst="rect">
            <a:avLst/>
          </a:prstGeom>
        </p:spPr>
      </p:pic>
      <p:sp>
        <p:nvSpPr>
          <p:cNvPr id="4" name="TextBox 3">
            <a:extLst>
              <a:ext uri="{FF2B5EF4-FFF2-40B4-BE49-F238E27FC236}">
                <a16:creationId xmlns:a16="http://schemas.microsoft.com/office/drawing/2014/main" id="{C69B9058-579E-428C-2EDB-B87AB0985E54}"/>
              </a:ext>
            </a:extLst>
          </p:cNvPr>
          <p:cNvSpPr txBox="1"/>
          <p:nvPr/>
        </p:nvSpPr>
        <p:spPr>
          <a:xfrm>
            <a:off x="1595220" y="5220703"/>
            <a:ext cx="7956957" cy="830997"/>
          </a:xfrm>
          <a:prstGeom prst="rect">
            <a:avLst/>
          </a:prstGeom>
          <a:noFill/>
        </p:spPr>
        <p:txBody>
          <a:bodyPr wrap="square" rtlCol="0">
            <a:spAutoFit/>
          </a:bodyPr>
          <a:lstStyle/>
          <a:p>
            <a:pPr algn="ctr"/>
            <a:r>
              <a:rPr lang="en-US" sz="4800" dirty="0"/>
              <a:t>Partitions</a:t>
            </a:r>
          </a:p>
        </p:txBody>
      </p:sp>
      <p:sp>
        <p:nvSpPr>
          <p:cNvPr id="5" name="Rectangle 4">
            <a:extLst>
              <a:ext uri="{FF2B5EF4-FFF2-40B4-BE49-F238E27FC236}">
                <a16:creationId xmlns:a16="http://schemas.microsoft.com/office/drawing/2014/main" id="{C815F635-6B33-B61A-CD65-218A6505578F}"/>
              </a:ext>
            </a:extLst>
          </p:cNvPr>
          <p:cNvSpPr/>
          <p:nvPr/>
        </p:nvSpPr>
        <p:spPr>
          <a:xfrm>
            <a:off x="4638430" y="2215131"/>
            <a:ext cx="2448902"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089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5E4EF-6C17-5A2D-0E96-2A7DDF015999}"/>
              </a:ext>
            </a:extLst>
          </p:cNvPr>
          <p:cNvSpPr>
            <a:spLocks noGrp="1"/>
          </p:cNvSpPr>
          <p:nvPr>
            <p:ph type="ctrTitle"/>
          </p:nvPr>
        </p:nvSpPr>
        <p:spPr/>
        <p:txBody>
          <a:bodyPr>
            <a:normAutofit/>
          </a:bodyPr>
          <a:lstStyle/>
          <a:p>
            <a:r>
              <a:rPr lang="en-US" dirty="0"/>
              <a:t>Azure Service Introductions</a:t>
            </a:r>
          </a:p>
        </p:txBody>
      </p:sp>
      <p:sp>
        <p:nvSpPr>
          <p:cNvPr id="3" name="Subtitle 2">
            <a:extLst>
              <a:ext uri="{FF2B5EF4-FFF2-40B4-BE49-F238E27FC236}">
                <a16:creationId xmlns:a16="http://schemas.microsoft.com/office/drawing/2014/main" id="{A25B027C-0980-991C-5EE5-B15ACE72C582}"/>
              </a:ext>
            </a:extLst>
          </p:cNvPr>
          <p:cNvSpPr>
            <a:spLocks noGrp="1"/>
          </p:cNvSpPr>
          <p:nvPr>
            <p:ph type="subTitle" idx="1"/>
          </p:nvPr>
        </p:nvSpPr>
        <p:spPr/>
        <p:txBody>
          <a:bodyPr/>
          <a:lstStyle/>
          <a:p>
            <a:r>
              <a:rPr lang="en-US" dirty="0"/>
              <a:t>Design and Develop a Serverless Event-Driven Microservice-Based Solution</a:t>
            </a:r>
          </a:p>
        </p:txBody>
      </p:sp>
    </p:spTree>
    <p:extLst>
      <p:ext uri="{BB962C8B-B14F-4D97-AF65-F5344CB8AC3E}">
        <p14:creationId xmlns:p14="http://schemas.microsoft.com/office/powerpoint/2010/main" val="1342111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621B7-2578-E1D9-9812-38709398C015}"/>
              </a:ext>
            </a:extLst>
          </p:cNvPr>
          <p:cNvSpPr>
            <a:spLocks noGrp="1"/>
          </p:cNvSpPr>
          <p:nvPr>
            <p:ph type="title"/>
          </p:nvPr>
        </p:nvSpPr>
        <p:spPr/>
        <p:txBody>
          <a:bodyPr/>
          <a:lstStyle/>
          <a:p>
            <a:r>
              <a:rPr lang="en-US" dirty="0"/>
              <a:t>Key Architecture Components</a:t>
            </a:r>
          </a:p>
        </p:txBody>
      </p:sp>
      <p:pic>
        <p:nvPicPr>
          <p:cNvPr id="3" name="Picture 2">
            <a:extLst>
              <a:ext uri="{FF2B5EF4-FFF2-40B4-BE49-F238E27FC236}">
                <a16:creationId xmlns:a16="http://schemas.microsoft.com/office/drawing/2014/main" id="{22E36556-A6FB-6C6C-8549-1BBA3867A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5018" y="1690688"/>
            <a:ext cx="7956957" cy="3174677"/>
          </a:xfrm>
          <a:prstGeom prst="rect">
            <a:avLst/>
          </a:prstGeom>
        </p:spPr>
      </p:pic>
      <p:sp>
        <p:nvSpPr>
          <p:cNvPr id="4" name="TextBox 3">
            <a:extLst>
              <a:ext uri="{FF2B5EF4-FFF2-40B4-BE49-F238E27FC236}">
                <a16:creationId xmlns:a16="http://schemas.microsoft.com/office/drawing/2014/main" id="{A83CDC8C-10C3-A4D5-AD31-C0789F13645A}"/>
              </a:ext>
            </a:extLst>
          </p:cNvPr>
          <p:cNvSpPr txBox="1"/>
          <p:nvPr/>
        </p:nvSpPr>
        <p:spPr>
          <a:xfrm>
            <a:off x="1755018" y="5152761"/>
            <a:ext cx="7956957" cy="830997"/>
          </a:xfrm>
          <a:prstGeom prst="rect">
            <a:avLst/>
          </a:prstGeom>
          <a:noFill/>
        </p:spPr>
        <p:txBody>
          <a:bodyPr wrap="square" rtlCol="0">
            <a:spAutoFit/>
          </a:bodyPr>
          <a:lstStyle/>
          <a:p>
            <a:pPr algn="ctr"/>
            <a:r>
              <a:rPr lang="en-US" sz="4800" dirty="0"/>
              <a:t>Consumer Groups</a:t>
            </a:r>
          </a:p>
        </p:txBody>
      </p:sp>
      <p:sp>
        <p:nvSpPr>
          <p:cNvPr id="5" name="Rectangle 4">
            <a:extLst>
              <a:ext uri="{FF2B5EF4-FFF2-40B4-BE49-F238E27FC236}">
                <a16:creationId xmlns:a16="http://schemas.microsoft.com/office/drawing/2014/main" id="{9D513C9E-6323-C938-FAF7-978F18803595}"/>
              </a:ext>
            </a:extLst>
          </p:cNvPr>
          <p:cNvSpPr/>
          <p:nvPr/>
        </p:nvSpPr>
        <p:spPr>
          <a:xfrm>
            <a:off x="7583469" y="1810859"/>
            <a:ext cx="1376842"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980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FDB0C-14CA-8F18-0A52-184798E179C2}"/>
              </a:ext>
            </a:extLst>
          </p:cNvPr>
          <p:cNvSpPr>
            <a:spLocks noGrp="1"/>
          </p:cNvSpPr>
          <p:nvPr>
            <p:ph type="title"/>
          </p:nvPr>
        </p:nvSpPr>
        <p:spPr/>
        <p:txBody>
          <a:bodyPr/>
          <a:lstStyle/>
          <a:p>
            <a:r>
              <a:rPr lang="en-US" dirty="0"/>
              <a:t>Key Architecture Components</a:t>
            </a:r>
          </a:p>
        </p:txBody>
      </p:sp>
      <p:pic>
        <p:nvPicPr>
          <p:cNvPr id="3" name="Picture 2">
            <a:extLst>
              <a:ext uri="{FF2B5EF4-FFF2-40B4-BE49-F238E27FC236}">
                <a16:creationId xmlns:a16="http://schemas.microsoft.com/office/drawing/2014/main" id="{CF571C5C-182D-407F-4B50-2F6844822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5018" y="1690688"/>
            <a:ext cx="7956957" cy="3174677"/>
          </a:xfrm>
          <a:prstGeom prst="rect">
            <a:avLst/>
          </a:prstGeom>
        </p:spPr>
      </p:pic>
      <p:sp>
        <p:nvSpPr>
          <p:cNvPr id="4" name="TextBox 3">
            <a:extLst>
              <a:ext uri="{FF2B5EF4-FFF2-40B4-BE49-F238E27FC236}">
                <a16:creationId xmlns:a16="http://schemas.microsoft.com/office/drawing/2014/main" id="{20B23EC5-08D2-E9A1-2FAA-C15F9314C6A9}"/>
              </a:ext>
            </a:extLst>
          </p:cNvPr>
          <p:cNvSpPr txBox="1"/>
          <p:nvPr/>
        </p:nvSpPr>
        <p:spPr>
          <a:xfrm>
            <a:off x="1755018" y="5152761"/>
            <a:ext cx="7956957" cy="830997"/>
          </a:xfrm>
          <a:prstGeom prst="rect">
            <a:avLst/>
          </a:prstGeom>
          <a:noFill/>
        </p:spPr>
        <p:txBody>
          <a:bodyPr wrap="square" rtlCol="0">
            <a:spAutoFit/>
          </a:bodyPr>
          <a:lstStyle/>
          <a:p>
            <a:pPr algn="ctr"/>
            <a:r>
              <a:rPr lang="en-US" sz="4800" dirty="0"/>
              <a:t>Throughput Units</a:t>
            </a:r>
          </a:p>
        </p:txBody>
      </p:sp>
    </p:spTree>
    <p:extLst>
      <p:ext uri="{BB962C8B-B14F-4D97-AF65-F5344CB8AC3E}">
        <p14:creationId xmlns:p14="http://schemas.microsoft.com/office/powerpoint/2010/main" val="3570789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E9E0D-6440-5377-BFBE-B16483BD2C74}"/>
              </a:ext>
            </a:extLst>
          </p:cNvPr>
          <p:cNvSpPr>
            <a:spLocks noGrp="1"/>
          </p:cNvSpPr>
          <p:nvPr>
            <p:ph type="title"/>
          </p:nvPr>
        </p:nvSpPr>
        <p:spPr/>
        <p:txBody>
          <a:bodyPr/>
          <a:lstStyle/>
          <a:p>
            <a:r>
              <a:rPr lang="en-US" dirty="0"/>
              <a:t>Key Architecture Components</a:t>
            </a:r>
          </a:p>
        </p:txBody>
      </p:sp>
      <p:pic>
        <p:nvPicPr>
          <p:cNvPr id="3" name="Picture 2">
            <a:extLst>
              <a:ext uri="{FF2B5EF4-FFF2-40B4-BE49-F238E27FC236}">
                <a16:creationId xmlns:a16="http://schemas.microsoft.com/office/drawing/2014/main" id="{7692BAAC-5F38-7F65-3C24-A984630E24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521" y="1690688"/>
            <a:ext cx="7956957" cy="3174677"/>
          </a:xfrm>
          <a:prstGeom prst="rect">
            <a:avLst/>
          </a:prstGeom>
        </p:spPr>
      </p:pic>
      <p:sp>
        <p:nvSpPr>
          <p:cNvPr id="4" name="TextBox 3">
            <a:extLst>
              <a:ext uri="{FF2B5EF4-FFF2-40B4-BE49-F238E27FC236}">
                <a16:creationId xmlns:a16="http://schemas.microsoft.com/office/drawing/2014/main" id="{75C25D88-1F5F-BE11-95BD-F1AAC1567C2F}"/>
              </a:ext>
            </a:extLst>
          </p:cNvPr>
          <p:cNvSpPr txBox="1"/>
          <p:nvPr/>
        </p:nvSpPr>
        <p:spPr>
          <a:xfrm>
            <a:off x="2117521" y="5152761"/>
            <a:ext cx="7956957" cy="830997"/>
          </a:xfrm>
          <a:prstGeom prst="rect">
            <a:avLst/>
          </a:prstGeom>
          <a:noFill/>
        </p:spPr>
        <p:txBody>
          <a:bodyPr wrap="square" rtlCol="0">
            <a:spAutoFit/>
          </a:bodyPr>
          <a:lstStyle/>
          <a:p>
            <a:pPr algn="ctr"/>
            <a:r>
              <a:rPr lang="en-US" sz="4800" dirty="0"/>
              <a:t>Event Receivers</a:t>
            </a:r>
          </a:p>
        </p:txBody>
      </p:sp>
      <p:sp>
        <p:nvSpPr>
          <p:cNvPr id="5" name="Rectangle 4">
            <a:extLst>
              <a:ext uri="{FF2B5EF4-FFF2-40B4-BE49-F238E27FC236}">
                <a16:creationId xmlns:a16="http://schemas.microsoft.com/office/drawing/2014/main" id="{9FBDBF4D-00A2-4F2E-62FF-9B5CFB023CE6}"/>
              </a:ext>
            </a:extLst>
          </p:cNvPr>
          <p:cNvSpPr/>
          <p:nvPr/>
        </p:nvSpPr>
        <p:spPr>
          <a:xfrm>
            <a:off x="9333339" y="1852901"/>
            <a:ext cx="504496"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652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5BAC2A1-A1CA-CBDF-B22F-F74D741CFC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9588" y="1594672"/>
            <a:ext cx="3581010" cy="3581010"/>
          </a:xfrm>
          <a:prstGeom prst="rect">
            <a:avLst/>
          </a:prstGeom>
        </p:spPr>
      </p:pic>
      <p:sp>
        <p:nvSpPr>
          <p:cNvPr id="4" name="TextBox 3">
            <a:extLst>
              <a:ext uri="{FF2B5EF4-FFF2-40B4-BE49-F238E27FC236}">
                <a16:creationId xmlns:a16="http://schemas.microsoft.com/office/drawing/2014/main" id="{DEF2582B-4185-1A40-67F6-02E7FFEEF447}"/>
              </a:ext>
            </a:extLst>
          </p:cNvPr>
          <p:cNvSpPr txBox="1"/>
          <p:nvPr/>
        </p:nvSpPr>
        <p:spPr>
          <a:xfrm>
            <a:off x="4651899" y="3013500"/>
            <a:ext cx="4687758" cy="830997"/>
          </a:xfrm>
          <a:prstGeom prst="rect">
            <a:avLst/>
          </a:prstGeom>
          <a:noFill/>
        </p:spPr>
        <p:txBody>
          <a:bodyPr wrap="none" rtlCol="0">
            <a:spAutoFit/>
          </a:bodyPr>
          <a:lstStyle/>
          <a:p>
            <a:r>
              <a:rPr lang="en-US" sz="4800" b="1" dirty="0"/>
              <a:t>Azure Service Bus</a:t>
            </a:r>
          </a:p>
        </p:txBody>
      </p:sp>
    </p:spTree>
    <p:extLst>
      <p:ext uri="{BB962C8B-B14F-4D97-AF65-F5344CB8AC3E}">
        <p14:creationId xmlns:p14="http://schemas.microsoft.com/office/powerpoint/2010/main" val="3734422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B8D2F-55B0-7A9A-91D7-B94D2BA29033}"/>
              </a:ext>
            </a:extLst>
          </p:cNvPr>
          <p:cNvSpPr>
            <a:spLocks noGrp="1"/>
          </p:cNvSpPr>
          <p:nvPr>
            <p:ph type="title"/>
          </p:nvPr>
        </p:nvSpPr>
        <p:spPr/>
        <p:txBody>
          <a:bodyPr/>
          <a:lstStyle/>
          <a:p>
            <a:r>
              <a:rPr lang="en-US" dirty="0"/>
              <a:t>Common Messaging Scenarios</a:t>
            </a:r>
          </a:p>
        </p:txBody>
      </p:sp>
      <p:sp>
        <p:nvSpPr>
          <p:cNvPr id="3" name="Content Placeholder 2">
            <a:extLst>
              <a:ext uri="{FF2B5EF4-FFF2-40B4-BE49-F238E27FC236}">
                <a16:creationId xmlns:a16="http://schemas.microsoft.com/office/drawing/2014/main" id="{DD40031C-E72B-FC2C-50CD-85F6FC412748}"/>
              </a:ext>
            </a:extLst>
          </p:cNvPr>
          <p:cNvSpPr>
            <a:spLocks noGrp="1"/>
          </p:cNvSpPr>
          <p:nvPr>
            <p:ph idx="1"/>
          </p:nvPr>
        </p:nvSpPr>
        <p:spPr/>
        <p:txBody>
          <a:bodyPr/>
          <a:lstStyle/>
          <a:p>
            <a:r>
              <a:rPr lang="en-US" dirty="0"/>
              <a:t>Messaging</a:t>
            </a:r>
          </a:p>
        </p:txBody>
      </p:sp>
    </p:spTree>
    <p:extLst>
      <p:ext uri="{BB962C8B-B14F-4D97-AF65-F5344CB8AC3E}">
        <p14:creationId xmlns:p14="http://schemas.microsoft.com/office/powerpoint/2010/main" val="217378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B8D2F-55B0-7A9A-91D7-B94D2BA29033}"/>
              </a:ext>
            </a:extLst>
          </p:cNvPr>
          <p:cNvSpPr>
            <a:spLocks noGrp="1"/>
          </p:cNvSpPr>
          <p:nvPr>
            <p:ph type="title"/>
          </p:nvPr>
        </p:nvSpPr>
        <p:spPr/>
        <p:txBody>
          <a:bodyPr/>
          <a:lstStyle/>
          <a:p>
            <a:r>
              <a:rPr lang="en-US" dirty="0"/>
              <a:t>Common Messaging Scenarios</a:t>
            </a:r>
          </a:p>
        </p:txBody>
      </p:sp>
      <p:sp>
        <p:nvSpPr>
          <p:cNvPr id="3" name="Content Placeholder 2">
            <a:extLst>
              <a:ext uri="{FF2B5EF4-FFF2-40B4-BE49-F238E27FC236}">
                <a16:creationId xmlns:a16="http://schemas.microsoft.com/office/drawing/2014/main" id="{DD40031C-E72B-FC2C-50CD-85F6FC412748}"/>
              </a:ext>
            </a:extLst>
          </p:cNvPr>
          <p:cNvSpPr>
            <a:spLocks noGrp="1"/>
          </p:cNvSpPr>
          <p:nvPr>
            <p:ph idx="1"/>
          </p:nvPr>
        </p:nvSpPr>
        <p:spPr/>
        <p:txBody>
          <a:bodyPr/>
          <a:lstStyle/>
          <a:p>
            <a:r>
              <a:rPr lang="en-US" dirty="0"/>
              <a:t>Messaging</a:t>
            </a:r>
          </a:p>
          <a:p>
            <a:r>
              <a:rPr lang="en-US" dirty="0"/>
              <a:t>Decouple applications</a:t>
            </a:r>
          </a:p>
        </p:txBody>
      </p:sp>
    </p:spTree>
    <p:extLst>
      <p:ext uri="{BB962C8B-B14F-4D97-AF65-F5344CB8AC3E}">
        <p14:creationId xmlns:p14="http://schemas.microsoft.com/office/powerpoint/2010/main" val="2214012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B8D2F-55B0-7A9A-91D7-B94D2BA29033}"/>
              </a:ext>
            </a:extLst>
          </p:cNvPr>
          <p:cNvSpPr>
            <a:spLocks noGrp="1"/>
          </p:cNvSpPr>
          <p:nvPr>
            <p:ph type="title"/>
          </p:nvPr>
        </p:nvSpPr>
        <p:spPr/>
        <p:txBody>
          <a:bodyPr/>
          <a:lstStyle/>
          <a:p>
            <a:r>
              <a:rPr lang="en-US" dirty="0"/>
              <a:t>Common Messaging Scenarios</a:t>
            </a:r>
          </a:p>
        </p:txBody>
      </p:sp>
      <p:sp>
        <p:nvSpPr>
          <p:cNvPr id="3" name="Content Placeholder 2">
            <a:extLst>
              <a:ext uri="{FF2B5EF4-FFF2-40B4-BE49-F238E27FC236}">
                <a16:creationId xmlns:a16="http://schemas.microsoft.com/office/drawing/2014/main" id="{DD40031C-E72B-FC2C-50CD-85F6FC412748}"/>
              </a:ext>
            </a:extLst>
          </p:cNvPr>
          <p:cNvSpPr>
            <a:spLocks noGrp="1"/>
          </p:cNvSpPr>
          <p:nvPr>
            <p:ph idx="1"/>
          </p:nvPr>
        </p:nvSpPr>
        <p:spPr/>
        <p:txBody>
          <a:bodyPr/>
          <a:lstStyle/>
          <a:p>
            <a:r>
              <a:rPr lang="en-US" dirty="0"/>
              <a:t>Messaging</a:t>
            </a:r>
          </a:p>
          <a:p>
            <a:r>
              <a:rPr lang="en-US" dirty="0"/>
              <a:t>Decouple applications</a:t>
            </a:r>
          </a:p>
          <a:p>
            <a:r>
              <a:rPr lang="en-US" dirty="0"/>
              <a:t>Load balancing</a:t>
            </a:r>
          </a:p>
        </p:txBody>
      </p:sp>
    </p:spTree>
    <p:extLst>
      <p:ext uri="{BB962C8B-B14F-4D97-AF65-F5344CB8AC3E}">
        <p14:creationId xmlns:p14="http://schemas.microsoft.com/office/powerpoint/2010/main" val="1555882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B8D2F-55B0-7A9A-91D7-B94D2BA29033}"/>
              </a:ext>
            </a:extLst>
          </p:cNvPr>
          <p:cNvSpPr>
            <a:spLocks noGrp="1"/>
          </p:cNvSpPr>
          <p:nvPr>
            <p:ph type="title"/>
          </p:nvPr>
        </p:nvSpPr>
        <p:spPr/>
        <p:txBody>
          <a:bodyPr/>
          <a:lstStyle/>
          <a:p>
            <a:r>
              <a:rPr lang="en-US" dirty="0"/>
              <a:t>Common Messaging Scenarios</a:t>
            </a:r>
          </a:p>
        </p:txBody>
      </p:sp>
      <p:sp>
        <p:nvSpPr>
          <p:cNvPr id="3" name="Content Placeholder 2">
            <a:extLst>
              <a:ext uri="{FF2B5EF4-FFF2-40B4-BE49-F238E27FC236}">
                <a16:creationId xmlns:a16="http://schemas.microsoft.com/office/drawing/2014/main" id="{DD40031C-E72B-FC2C-50CD-85F6FC412748}"/>
              </a:ext>
            </a:extLst>
          </p:cNvPr>
          <p:cNvSpPr>
            <a:spLocks noGrp="1"/>
          </p:cNvSpPr>
          <p:nvPr>
            <p:ph idx="1"/>
          </p:nvPr>
        </p:nvSpPr>
        <p:spPr/>
        <p:txBody>
          <a:bodyPr/>
          <a:lstStyle/>
          <a:p>
            <a:r>
              <a:rPr lang="en-US" dirty="0"/>
              <a:t>Messaging</a:t>
            </a:r>
          </a:p>
          <a:p>
            <a:r>
              <a:rPr lang="en-US" dirty="0"/>
              <a:t>Decouple applications</a:t>
            </a:r>
          </a:p>
          <a:p>
            <a:r>
              <a:rPr lang="en-US" dirty="0"/>
              <a:t>Load balancing</a:t>
            </a:r>
          </a:p>
          <a:p>
            <a:r>
              <a:rPr lang="en-US" dirty="0"/>
              <a:t>Transactions</a:t>
            </a:r>
          </a:p>
        </p:txBody>
      </p:sp>
    </p:spTree>
    <p:extLst>
      <p:ext uri="{BB962C8B-B14F-4D97-AF65-F5344CB8AC3E}">
        <p14:creationId xmlns:p14="http://schemas.microsoft.com/office/powerpoint/2010/main" val="3348315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B8D2F-55B0-7A9A-91D7-B94D2BA29033}"/>
              </a:ext>
            </a:extLst>
          </p:cNvPr>
          <p:cNvSpPr>
            <a:spLocks noGrp="1"/>
          </p:cNvSpPr>
          <p:nvPr>
            <p:ph type="title"/>
          </p:nvPr>
        </p:nvSpPr>
        <p:spPr/>
        <p:txBody>
          <a:bodyPr/>
          <a:lstStyle/>
          <a:p>
            <a:r>
              <a:rPr lang="en-US" dirty="0"/>
              <a:t>Common Messaging Scenarios</a:t>
            </a:r>
          </a:p>
        </p:txBody>
      </p:sp>
      <p:sp>
        <p:nvSpPr>
          <p:cNvPr id="3" name="Content Placeholder 2">
            <a:extLst>
              <a:ext uri="{FF2B5EF4-FFF2-40B4-BE49-F238E27FC236}">
                <a16:creationId xmlns:a16="http://schemas.microsoft.com/office/drawing/2014/main" id="{DD40031C-E72B-FC2C-50CD-85F6FC412748}"/>
              </a:ext>
            </a:extLst>
          </p:cNvPr>
          <p:cNvSpPr>
            <a:spLocks noGrp="1"/>
          </p:cNvSpPr>
          <p:nvPr>
            <p:ph idx="1"/>
          </p:nvPr>
        </p:nvSpPr>
        <p:spPr/>
        <p:txBody>
          <a:bodyPr/>
          <a:lstStyle/>
          <a:p>
            <a:r>
              <a:rPr lang="en-US" dirty="0"/>
              <a:t>Messaging</a:t>
            </a:r>
          </a:p>
          <a:p>
            <a:r>
              <a:rPr lang="en-US" dirty="0"/>
              <a:t>Decouple applications</a:t>
            </a:r>
          </a:p>
          <a:p>
            <a:r>
              <a:rPr lang="en-US" dirty="0"/>
              <a:t>Load balancing</a:t>
            </a:r>
          </a:p>
          <a:p>
            <a:r>
              <a:rPr lang="en-US" dirty="0"/>
              <a:t>Transactions</a:t>
            </a:r>
          </a:p>
          <a:p>
            <a:r>
              <a:rPr lang="en-US" dirty="0"/>
              <a:t>Message sessions</a:t>
            </a:r>
          </a:p>
        </p:txBody>
      </p:sp>
    </p:spTree>
    <p:extLst>
      <p:ext uri="{BB962C8B-B14F-4D97-AF65-F5344CB8AC3E}">
        <p14:creationId xmlns:p14="http://schemas.microsoft.com/office/powerpoint/2010/main" val="882599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85D58-4DC0-E89D-5558-F99DD11D5EBD}"/>
              </a:ext>
            </a:extLst>
          </p:cNvPr>
          <p:cNvSpPr>
            <a:spLocks noGrp="1"/>
          </p:cNvSpPr>
          <p:nvPr>
            <p:ph type="title"/>
          </p:nvPr>
        </p:nvSpPr>
        <p:spPr/>
        <p:txBody>
          <a:bodyPr/>
          <a:lstStyle/>
          <a:p>
            <a:r>
              <a:rPr lang="en-US" dirty="0"/>
              <a:t>Key Concepts</a:t>
            </a:r>
          </a:p>
        </p:txBody>
      </p:sp>
      <p:pic>
        <p:nvPicPr>
          <p:cNvPr id="1026" name="Picture 2" descr="Queue">
            <a:extLst>
              <a:ext uri="{FF2B5EF4-FFF2-40B4-BE49-F238E27FC236}">
                <a16:creationId xmlns:a16="http://schemas.microsoft.com/office/drawing/2014/main" id="{57E76183-8BA5-8F36-BA3D-09FDCE0A91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3051"/>
            <a:ext cx="7429500" cy="13049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08FD957-EA8B-9FD1-3B09-540E344E9522}"/>
              </a:ext>
            </a:extLst>
          </p:cNvPr>
          <p:cNvSpPr txBox="1"/>
          <p:nvPr/>
        </p:nvSpPr>
        <p:spPr>
          <a:xfrm>
            <a:off x="786968" y="1376035"/>
            <a:ext cx="1648208" cy="646331"/>
          </a:xfrm>
          <a:prstGeom prst="rect">
            <a:avLst/>
          </a:prstGeom>
          <a:noFill/>
        </p:spPr>
        <p:txBody>
          <a:bodyPr wrap="none" rtlCol="0">
            <a:spAutoFit/>
          </a:bodyPr>
          <a:lstStyle/>
          <a:p>
            <a:r>
              <a:rPr lang="en-US" sz="3600" b="1" dirty="0"/>
              <a:t>Queues</a:t>
            </a:r>
          </a:p>
        </p:txBody>
      </p:sp>
    </p:spTree>
    <p:extLst>
      <p:ext uri="{BB962C8B-B14F-4D97-AF65-F5344CB8AC3E}">
        <p14:creationId xmlns:p14="http://schemas.microsoft.com/office/powerpoint/2010/main" val="2151710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508CD2D-0CB7-2B8E-9D11-7AA3F01E6C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463" y="1594674"/>
            <a:ext cx="3668650" cy="3668650"/>
          </a:xfrm>
          <a:prstGeom prst="rect">
            <a:avLst/>
          </a:prstGeom>
        </p:spPr>
      </p:pic>
      <p:sp>
        <p:nvSpPr>
          <p:cNvPr id="4" name="TextBox 3">
            <a:extLst>
              <a:ext uri="{FF2B5EF4-FFF2-40B4-BE49-F238E27FC236}">
                <a16:creationId xmlns:a16="http://schemas.microsoft.com/office/drawing/2014/main" id="{DEF2582B-4185-1A40-67F6-02E7FFEEF447}"/>
              </a:ext>
            </a:extLst>
          </p:cNvPr>
          <p:cNvSpPr txBox="1"/>
          <p:nvPr/>
        </p:nvSpPr>
        <p:spPr>
          <a:xfrm>
            <a:off x="4651899" y="3013500"/>
            <a:ext cx="2765181" cy="830997"/>
          </a:xfrm>
          <a:prstGeom prst="rect">
            <a:avLst/>
          </a:prstGeom>
          <a:noFill/>
        </p:spPr>
        <p:txBody>
          <a:bodyPr wrap="none" rtlCol="0">
            <a:spAutoFit/>
          </a:bodyPr>
          <a:lstStyle/>
          <a:p>
            <a:r>
              <a:rPr lang="en-US" sz="4800" b="1" dirty="0"/>
              <a:t>Azure SQL</a:t>
            </a:r>
          </a:p>
        </p:txBody>
      </p:sp>
    </p:spTree>
    <p:extLst>
      <p:ext uri="{BB962C8B-B14F-4D97-AF65-F5344CB8AC3E}">
        <p14:creationId xmlns:p14="http://schemas.microsoft.com/office/powerpoint/2010/main" val="3369909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85D58-4DC0-E89D-5558-F99DD11D5EBD}"/>
              </a:ext>
            </a:extLst>
          </p:cNvPr>
          <p:cNvSpPr>
            <a:spLocks noGrp="1"/>
          </p:cNvSpPr>
          <p:nvPr>
            <p:ph type="title"/>
          </p:nvPr>
        </p:nvSpPr>
        <p:spPr/>
        <p:txBody>
          <a:bodyPr/>
          <a:lstStyle/>
          <a:p>
            <a:r>
              <a:rPr lang="en-US" dirty="0"/>
              <a:t>Key Concepts</a:t>
            </a:r>
          </a:p>
        </p:txBody>
      </p:sp>
      <p:pic>
        <p:nvPicPr>
          <p:cNvPr id="1026" name="Picture 2" descr="Queue">
            <a:extLst>
              <a:ext uri="{FF2B5EF4-FFF2-40B4-BE49-F238E27FC236}">
                <a16:creationId xmlns:a16="http://schemas.microsoft.com/office/drawing/2014/main" id="{57E76183-8BA5-8F36-BA3D-09FDCE0A91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3051"/>
            <a:ext cx="7429500" cy="13049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08FD957-EA8B-9FD1-3B09-540E344E9522}"/>
              </a:ext>
            </a:extLst>
          </p:cNvPr>
          <p:cNvSpPr txBox="1"/>
          <p:nvPr/>
        </p:nvSpPr>
        <p:spPr>
          <a:xfrm>
            <a:off x="786968" y="1376035"/>
            <a:ext cx="1648208" cy="646331"/>
          </a:xfrm>
          <a:prstGeom prst="rect">
            <a:avLst/>
          </a:prstGeom>
          <a:noFill/>
        </p:spPr>
        <p:txBody>
          <a:bodyPr wrap="none" rtlCol="0">
            <a:spAutoFit/>
          </a:bodyPr>
          <a:lstStyle/>
          <a:p>
            <a:r>
              <a:rPr lang="en-US" sz="3600" b="1" dirty="0"/>
              <a:t>Queues</a:t>
            </a:r>
          </a:p>
        </p:txBody>
      </p:sp>
      <p:sp>
        <p:nvSpPr>
          <p:cNvPr id="5" name="TextBox 4">
            <a:extLst>
              <a:ext uri="{FF2B5EF4-FFF2-40B4-BE49-F238E27FC236}">
                <a16:creationId xmlns:a16="http://schemas.microsoft.com/office/drawing/2014/main" id="{43933C80-2E71-A8FE-2275-9C03DF64683D}"/>
              </a:ext>
            </a:extLst>
          </p:cNvPr>
          <p:cNvSpPr txBox="1"/>
          <p:nvPr/>
        </p:nvSpPr>
        <p:spPr>
          <a:xfrm>
            <a:off x="786968" y="3596932"/>
            <a:ext cx="1363065" cy="646331"/>
          </a:xfrm>
          <a:prstGeom prst="rect">
            <a:avLst/>
          </a:prstGeom>
          <a:noFill/>
        </p:spPr>
        <p:txBody>
          <a:bodyPr wrap="none" rtlCol="0">
            <a:spAutoFit/>
          </a:bodyPr>
          <a:lstStyle/>
          <a:p>
            <a:r>
              <a:rPr lang="en-US" sz="3600" b="1" dirty="0"/>
              <a:t>Topics</a:t>
            </a:r>
          </a:p>
        </p:txBody>
      </p:sp>
      <p:pic>
        <p:nvPicPr>
          <p:cNvPr id="1028" name="Picture 4" descr="Topic">
            <a:extLst>
              <a:ext uri="{FF2B5EF4-FFF2-40B4-BE49-F238E27FC236}">
                <a16:creationId xmlns:a16="http://schemas.microsoft.com/office/drawing/2014/main" id="{1C5304BE-CA6A-3883-8895-DE02F76576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89" y="4243263"/>
            <a:ext cx="74295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506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1CD08FE-319A-4DC4-DF52-C950037DF7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3096" y="1589297"/>
            <a:ext cx="3581010" cy="3581010"/>
          </a:xfrm>
          <a:prstGeom prst="rect">
            <a:avLst/>
          </a:prstGeom>
        </p:spPr>
      </p:pic>
      <p:sp>
        <p:nvSpPr>
          <p:cNvPr id="4" name="TextBox 3">
            <a:extLst>
              <a:ext uri="{FF2B5EF4-FFF2-40B4-BE49-F238E27FC236}">
                <a16:creationId xmlns:a16="http://schemas.microsoft.com/office/drawing/2014/main" id="{DEF2582B-4185-1A40-67F6-02E7FFEEF447}"/>
              </a:ext>
            </a:extLst>
          </p:cNvPr>
          <p:cNvSpPr txBox="1"/>
          <p:nvPr/>
        </p:nvSpPr>
        <p:spPr>
          <a:xfrm>
            <a:off x="4651899" y="2644170"/>
            <a:ext cx="5836854" cy="1569660"/>
          </a:xfrm>
          <a:prstGeom prst="rect">
            <a:avLst/>
          </a:prstGeom>
          <a:noFill/>
        </p:spPr>
        <p:txBody>
          <a:bodyPr wrap="none" rtlCol="0">
            <a:spAutoFit/>
          </a:bodyPr>
          <a:lstStyle/>
          <a:p>
            <a:r>
              <a:rPr lang="en-US" sz="4800" b="1" dirty="0"/>
              <a:t>Azure Communication</a:t>
            </a:r>
          </a:p>
          <a:p>
            <a:r>
              <a:rPr lang="en-US" sz="4800" b="1" dirty="0"/>
              <a:t>Services</a:t>
            </a:r>
          </a:p>
        </p:txBody>
      </p:sp>
    </p:spTree>
    <p:extLst>
      <p:ext uri="{BB962C8B-B14F-4D97-AF65-F5344CB8AC3E}">
        <p14:creationId xmlns:p14="http://schemas.microsoft.com/office/powerpoint/2010/main" val="3879715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604D-6658-EBC7-D345-6F168B120C01}"/>
              </a:ext>
            </a:extLst>
          </p:cNvPr>
          <p:cNvSpPr>
            <a:spLocks noGrp="1"/>
          </p:cNvSpPr>
          <p:nvPr>
            <p:ph type="title"/>
          </p:nvPr>
        </p:nvSpPr>
        <p:spPr/>
        <p:txBody>
          <a:bodyPr/>
          <a:lstStyle/>
          <a:p>
            <a:r>
              <a:rPr lang="en-US" dirty="0"/>
              <a:t>Services</a:t>
            </a:r>
          </a:p>
        </p:txBody>
      </p:sp>
      <p:sp>
        <p:nvSpPr>
          <p:cNvPr id="3" name="Content Placeholder 2">
            <a:extLst>
              <a:ext uri="{FF2B5EF4-FFF2-40B4-BE49-F238E27FC236}">
                <a16:creationId xmlns:a16="http://schemas.microsoft.com/office/drawing/2014/main" id="{428CD9FC-1D14-0116-628F-DCEDC42E9DE4}"/>
              </a:ext>
            </a:extLst>
          </p:cNvPr>
          <p:cNvSpPr>
            <a:spLocks noGrp="1"/>
          </p:cNvSpPr>
          <p:nvPr>
            <p:ph idx="1"/>
          </p:nvPr>
        </p:nvSpPr>
        <p:spPr/>
        <p:txBody>
          <a:bodyPr/>
          <a:lstStyle/>
          <a:p>
            <a:r>
              <a:rPr lang="en-US" dirty="0"/>
              <a:t>SMS</a:t>
            </a:r>
          </a:p>
        </p:txBody>
      </p:sp>
    </p:spTree>
    <p:extLst>
      <p:ext uri="{BB962C8B-B14F-4D97-AF65-F5344CB8AC3E}">
        <p14:creationId xmlns:p14="http://schemas.microsoft.com/office/powerpoint/2010/main" val="417934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604D-6658-EBC7-D345-6F168B120C01}"/>
              </a:ext>
            </a:extLst>
          </p:cNvPr>
          <p:cNvSpPr>
            <a:spLocks noGrp="1"/>
          </p:cNvSpPr>
          <p:nvPr>
            <p:ph type="title"/>
          </p:nvPr>
        </p:nvSpPr>
        <p:spPr/>
        <p:txBody>
          <a:bodyPr/>
          <a:lstStyle/>
          <a:p>
            <a:r>
              <a:rPr lang="en-US" dirty="0"/>
              <a:t>Services</a:t>
            </a:r>
          </a:p>
        </p:txBody>
      </p:sp>
      <p:sp>
        <p:nvSpPr>
          <p:cNvPr id="3" name="Content Placeholder 2">
            <a:extLst>
              <a:ext uri="{FF2B5EF4-FFF2-40B4-BE49-F238E27FC236}">
                <a16:creationId xmlns:a16="http://schemas.microsoft.com/office/drawing/2014/main" id="{428CD9FC-1D14-0116-628F-DCEDC42E9DE4}"/>
              </a:ext>
            </a:extLst>
          </p:cNvPr>
          <p:cNvSpPr>
            <a:spLocks noGrp="1"/>
          </p:cNvSpPr>
          <p:nvPr>
            <p:ph idx="1"/>
          </p:nvPr>
        </p:nvSpPr>
        <p:spPr/>
        <p:txBody>
          <a:bodyPr/>
          <a:lstStyle/>
          <a:p>
            <a:r>
              <a:rPr lang="en-US" dirty="0"/>
              <a:t>SMS</a:t>
            </a:r>
          </a:p>
          <a:p>
            <a:r>
              <a:rPr lang="en-US" dirty="0"/>
              <a:t>Calling</a:t>
            </a:r>
          </a:p>
        </p:txBody>
      </p:sp>
    </p:spTree>
    <p:extLst>
      <p:ext uri="{BB962C8B-B14F-4D97-AF65-F5344CB8AC3E}">
        <p14:creationId xmlns:p14="http://schemas.microsoft.com/office/powerpoint/2010/main" val="357119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604D-6658-EBC7-D345-6F168B120C01}"/>
              </a:ext>
            </a:extLst>
          </p:cNvPr>
          <p:cNvSpPr>
            <a:spLocks noGrp="1"/>
          </p:cNvSpPr>
          <p:nvPr>
            <p:ph type="title"/>
          </p:nvPr>
        </p:nvSpPr>
        <p:spPr/>
        <p:txBody>
          <a:bodyPr/>
          <a:lstStyle/>
          <a:p>
            <a:r>
              <a:rPr lang="en-US" dirty="0"/>
              <a:t>Services</a:t>
            </a:r>
          </a:p>
        </p:txBody>
      </p:sp>
      <p:sp>
        <p:nvSpPr>
          <p:cNvPr id="3" name="Content Placeholder 2">
            <a:extLst>
              <a:ext uri="{FF2B5EF4-FFF2-40B4-BE49-F238E27FC236}">
                <a16:creationId xmlns:a16="http://schemas.microsoft.com/office/drawing/2014/main" id="{428CD9FC-1D14-0116-628F-DCEDC42E9DE4}"/>
              </a:ext>
            </a:extLst>
          </p:cNvPr>
          <p:cNvSpPr>
            <a:spLocks noGrp="1"/>
          </p:cNvSpPr>
          <p:nvPr>
            <p:ph idx="1"/>
          </p:nvPr>
        </p:nvSpPr>
        <p:spPr/>
        <p:txBody>
          <a:bodyPr/>
          <a:lstStyle/>
          <a:p>
            <a:r>
              <a:rPr lang="en-US" dirty="0"/>
              <a:t>SMS</a:t>
            </a:r>
          </a:p>
          <a:p>
            <a:r>
              <a:rPr lang="en-US" dirty="0"/>
              <a:t>Calling</a:t>
            </a:r>
          </a:p>
          <a:p>
            <a:r>
              <a:rPr lang="en-US" dirty="0"/>
              <a:t>Telephony</a:t>
            </a:r>
          </a:p>
        </p:txBody>
      </p:sp>
    </p:spTree>
    <p:extLst>
      <p:ext uri="{BB962C8B-B14F-4D97-AF65-F5344CB8AC3E}">
        <p14:creationId xmlns:p14="http://schemas.microsoft.com/office/powerpoint/2010/main" val="53591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604D-6658-EBC7-D345-6F168B120C01}"/>
              </a:ext>
            </a:extLst>
          </p:cNvPr>
          <p:cNvSpPr>
            <a:spLocks noGrp="1"/>
          </p:cNvSpPr>
          <p:nvPr>
            <p:ph type="title"/>
          </p:nvPr>
        </p:nvSpPr>
        <p:spPr/>
        <p:txBody>
          <a:bodyPr/>
          <a:lstStyle/>
          <a:p>
            <a:r>
              <a:rPr lang="en-US" dirty="0"/>
              <a:t>Services</a:t>
            </a:r>
          </a:p>
        </p:txBody>
      </p:sp>
      <p:sp>
        <p:nvSpPr>
          <p:cNvPr id="3" name="Content Placeholder 2">
            <a:extLst>
              <a:ext uri="{FF2B5EF4-FFF2-40B4-BE49-F238E27FC236}">
                <a16:creationId xmlns:a16="http://schemas.microsoft.com/office/drawing/2014/main" id="{428CD9FC-1D14-0116-628F-DCEDC42E9DE4}"/>
              </a:ext>
            </a:extLst>
          </p:cNvPr>
          <p:cNvSpPr>
            <a:spLocks noGrp="1"/>
          </p:cNvSpPr>
          <p:nvPr>
            <p:ph idx="1"/>
          </p:nvPr>
        </p:nvSpPr>
        <p:spPr/>
        <p:txBody>
          <a:bodyPr/>
          <a:lstStyle/>
          <a:p>
            <a:r>
              <a:rPr lang="en-US" dirty="0"/>
              <a:t>SMS</a:t>
            </a:r>
          </a:p>
          <a:p>
            <a:r>
              <a:rPr lang="en-US" dirty="0"/>
              <a:t>Calling</a:t>
            </a:r>
          </a:p>
          <a:p>
            <a:r>
              <a:rPr lang="en-US" dirty="0"/>
              <a:t>Telephony</a:t>
            </a:r>
          </a:p>
          <a:p>
            <a:r>
              <a:rPr lang="en-US" dirty="0"/>
              <a:t>Chat</a:t>
            </a:r>
          </a:p>
        </p:txBody>
      </p:sp>
    </p:spTree>
    <p:extLst>
      <p:ext uri="{BB962C8B-B14F-4D97-AF65-F5344CB8AC3E}">
        <p14:creationId xmlns:p14="http://schemas.microsoft.com/office/powerpoint/2010/main" val="2022054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604D-6658-EBC7-D345-6F168B120C01}"/>
              </a:ext>
            </a:extLst>
          </p:cNvPr>
          <p:cNvSpPr>
            <a:spLocks noGrp="1"/>
          </p:cNvSpPr>
          <p:nvPr>
            <p:ph type="title"/>
          </p:nvPr>
        </p:nvSpPr>
        <p:spPr/>
        <p:txBody>
          <a:bodyPr/>
          <a:lstStyle/>
          <a:p>
            <a:r>
              <a:rPr lang="en-US" dirty="0"/>
              <a:t>Services</a:t>
            </a:r>
          </a:p>
        </p:txBody>
      </p:sp>
      <p:sp>
        <p:nvSpPr>
          <p:cNvPr id="3" name="Content Placeholder 2">
            <a:extLst>
              <a:ext uri="{FF2B5EF4-FFF2-40B4-BE49-F238E27FC236}">
                <a16:creationId xmlns:a16="http://schemas.microsoft.com/office/drawing/2014/main" id="{428CD9FC-1D14-0116-628F-DCEDC42E9DE4}"/>
              </a:ext>
            </a:extLst>
          </p:cNvPr>
          <p:cNvSpPr>
            <a:spLocks noGrp="1"/>
          </p:cNvSpPr>
          <p:nvPr>
            <p:ph idx="1"/>
          </p:nvPr>
        </p:nvSpPr>
        <p:spPr/>
        <p:txBody>
          <a:bodyPr/>
          <a:lstStyle/>
          <a:p>
            <a:r>
              <a:rPr lang="en-US" dirty="0"/>
              <a:t>SMS</a:t>
            </a:r>
          </a:p>
          <a:p>
            <a:r>
              <a:rPr lang="en-US" dirty="0"/>
              <a:t>Calling</a:t>
            </a:r>
          </a:p>
          <a:p>
            <a:r>
              <a:rPr lang="en-US" dirty="0"/>
              <a:t>Telephony</a:t>
            </a:r>
          </a:p>
          <a:p>
            <a:r>
              <a:rPr lang="en-US" dirty="0"/>
              <a:t>Chat</a:t>
            </a:r>
          </a:p>
          <a:p>
            <a:r>
              <a:rPr lang="en-US" dirty="0"/>
              <a:t>Email</a:t>
            </a:r>
          </a:p>
        </p:txBody>
      </p:sp>
    </p:spTree>
    <p:extLst>
      <p:ext uri="{BB962C8B-B14F-4D97-AF65-F5344CB8AC3E}">
        <p14:creationId xmlns:p14="http://schemas.microsoft.com/office/powerpoint/2010/main" val="1156691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604D-6658-EBC7-D345-6F168B120C01}"/>
              </a:ext>
            </a:extLst>
          </p:cNvPr>
          <p:cNvSpPr>
            <a:spLocks noGrp="1"/>
          </p:cNvSpPr>
          <p:nvPr>
            <p:ph type="title"/>
          </p:nvPr>
        </p:nvSpPr>
        <p:spPr/>
        <p:txBody>
          <a:bodyPr/>
          <a:lstStyle/>
          <a:p>
            <a:r>
              <a:rPr lang="en-US" dirty="0"/>
              <a:t>Services</a:t>
            </a:r>
          </a:p>
        </p:txBody>
      </p:sp>
      <p:sp>
        <p:nvSpPr>
          <p:cNvPr id="3" name="Content Placeholder 2">
            <a:extLst>
              <a:ext uri="{FF2B5EF4-FFF2-40B4-BE49-F238E27FC236}">
                <a16:creationId xmlns:a16="http://schemas.microsoft.com/office/drawing/2014/main" id="{428CD9FC-1D14-0116-628F-DCEDC42E9DE4}"/>
              </a:ext>
            </a:extLst>
          </p:cNvPr>
          <p:cNvSpPr>
            <a:spLocks noGrp="1"/>
          </p:cNvSpPr>
          <p:nvPr>
            <p:ph idx="1"/>
          </p:nvPr>
        </p:nvSpPr>
        <p:spPr/>
        <p:txBody>
          <a:bodyPr/>
          <a:lstStyle/>
          <a:p>
            <a:r>
              <a:rPr lang="en-US" dirty="0"/>
              <a:t>SMS</a:t>
            </a:r>
          </a:p>
          <a:p>
            <a:r>
              <a:rPr lang="en-US" dirty="0"/>
              <a:t>Calling</a:t>
            </a:r>
          </a:p>
          <a:p>
            <a:r>
              <a:rPr lang="en-US" dirty="0"/>
              <a:t>Telephony</a:t>
            </a:r>
          </a:p>
          <a:p>
            <a:r>
              <a:rPr lang="en-US" dirty="0"/>
              <a:t>Chat</a:t>
            </a:r>
          </a:p>
          <a:p>
            <a:r>
              <a:rPr lang="en-US" dirty="0"/>
              <a:t>Email</a:t>
            </a:r>
          </a:p>
          <a:p>
            <a:r>
              <a:rPr lang="en-US" dirty="0"/>
              <a:t>Network Traversal</a:t>
            </a:r>
          </a:p>
        </p:txBody>
      </p:sp>
    </p:spTree>
    <p:extLst>
      <p:ext uri="{BB962C8B-B14F-4D97-AF65-F5344CB8AC3E}">
        <p14:creationId xmlns:p14="http://schemas.microsoft.com/office/powerpoint/2010/main" val="3077537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604D-6658-EBC7-D345-6F168B120C01}"/>
              </a:ext>
            </a:extLst>
          </p:cNvPr>
          <p:cNvSpPr>
            <a:spLocks noGrp="1"/>
          </p:cNvSpPr>
          <p:nvPr>
            <p:ph type="title"/>
          </p:nvPr>
        </p:nvSpPr>
        <p:spPr/>
        <p:txBody>
          <a:bodyPr/>
          <a:lstStyle/>
          <a:p>
            <a:r>
              <a:rPr lang="en-US" dirty="0"/>
              <a:t>Services</a:t>
            </a:r>
          </a:p>
        </p:txBody>
      </p:sp>
      <p:sp>
        <p:nvSpPr>
          <p:cNvPr id="3" name="Content Placeholder 2">
            <a:extLst>
              <a:ext uri="{FF2B5EF4-FFF2-40B4-BE49-F238E27FC236}">
                <a16:creationId xmlns:a16="http://schemas.microsoft.com/office/drawing/2014/main" id="{428CD9FC-1D14-0116-628F-DCEDC42E9DE4}"/>
              </a:ext>
            </a:extLst>
          </p:cNvPr>
          <p:cNvSpPr>
            <a:spLocks noGrp="1"/>
          </p:cNvSpPr>
          <p:nvPr>
            <p:ph idx="1"/>
          </p:nvPr>
        </p:nvSpPr>
        <p:spPr/>
        <p:txBody>
          <a:bodyPr/>
          <a:lstStyle/>
          <a:p>
            <a:r>
              <a:rPr lang="en-US" dirty="0"/>
              <a:t>SMS</a:t>
            </a:r>
          </a:p>
          <a:p>
            <a:r>
              <a:rPr lang="en-US" dirty="0"/>
              <a:t>Calling</a:t>
            </a:r>
          </a:p>
          <a:p>
            <a:r>
              <a:rPr lang="en-US" dirty="0"/>
              <a:t>Telephony</a:t>
            </a:r>
          </a:p>
          <a:p>
            <a:r>
              <a:rPr lang="en-US" dirty="0"/>
              <a:t>Chat</a:t>
            </a:r>
          </a:p>
          <a:p>
            <a:r>
              <a:rPr lang="en-US" dirty="0"/>
              <a:t>Email</a:t>
            </a:r>
          </a:p>
          <a:p>
            <a:r>
              <a:rPr lang="en-US" dirty="0"/>
              <a:t>Network Traversal</a:t>
            </a:r>
          </a:p>
          <a:p>
            <a:r>
              <a:rPr lang="en-US" dirty="0"/>
              <a:t>WhatsApp</a:t>
            </a:r>
          </a:p>
        </p:txBody>
      </p:sp>
    </p:spTree>
    <p:extLst>
      <p:ext uri="{BB962C8B-B14F-4D97-AF65-F5344CB8AC3E}">
        <p14:creationId xmlns:p14="http://schemas.microsoft.com/office/powerpoint/2010/main" val="2258261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4E78E40-0C9C-F1C2-1BE7-8C6EE30C2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3096" y="1687693"/>
            <a:ext cx="3416967" cy="3416967"/>
          </a:xfrm>
          <a:prstGeom prst="rect">
            <a:avLst/>
          </a:prstGeom>
        </p:spPr>
      </p:pic>
      <p:sp>
        <p:nvSpPr>
          <p:cNvPr id="6" name="TextBox 5">
            <a:extLst>
              <a:ext uri="{FF2B5EF4-FFF2-40B4-BE49-F238E27FC236}">
                <a16:creationId xmlns:a16="http://schemas.microsoft.com/office/drawing/2014/main" id="{1775B7B2-66B1-49F5-FB89-5F169045C96B}"/>
              </a:ext>
            </a:extLst>
          </p:cNvPr>
          <p:cNvSpPr txBox="1"/>
          <p:nvPr/>
        </p:nvSpPr>
        <p:spPr>
          <a:xfrm>
            <a:off x="4651899" y="3013500"/>
            <a:ext cx="4262385" cy="830997"/>
          </a:xfrm>
          <a:prstGeom prst="rect">
            <a:avLst/>
          </a:prstGeom>
          <a:noFill/>
        </p:spPr>
        <p:txBody>
          <a:bodyPr wrap="none" rtlCol="0">
            <a:spAutoFit/>
          </a:bodyPr>
          <a:lstStyle/>
          <a:p>
            <a:r>
              <a:rPr lang="en-US" sz="4800" b="1" dirty="0"/>
              <a:t>Azure Functions</a:t>
            </a:r>
          </a:p>
        </p:txBody>
      </p:sp>
    </p:spTree>
    <p:extLst>
      <p:ext uri="{BB962C8B-B14F-4D97-AF65-F5344CB8AC3E}">
        <p14:creationId xmlns:p14="http://schemas.microsoft.com/office/powerpoint/2010/main" val="831323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5A446-9587-EF63-6DEA-DD7B49E87A75}"/>
              </a:ext>
            </a:extLst>
          </p:cNvPr>
          <p:cNvSpPr>
            <a:spLocks noGrp="1"/>
          </p:cNvSpPr>
          <p:nvPr>
            <p:ph type="title"/>
          </p:nvPr>
        </p:nvSpPr>
        <p:spPr/>
        <p:txBody>
          <a:bodyPr/>
          <a:lstStyle/>
          <a:p>
            <a:r>
              <a:rPr lang="en-US" dirty="0"/>
              <a:t>Key Features</a:t>
            </a:r>
          </a:p>
        </p:txBody>
      </p:sp>
      <p:sp>
        <p:nvSpPr>
          <p:cNvPr id="3" name="Content Placeholder 2">
            <a:extLst>
              <a:ext uri="{FF2B5EF4-FFF2-40B4-BE49-F238E27FC236}">
                <a16:creationId xmlns:a16="http://schemas.microsoft.com/office/drawing/2014/main" id="{9B5105C0-8059-BD14-16B9-F42C2CE61F0D}"/>
              </a:ext>
            </a:extLst>
          </p:cNvPr>
          <p:cNvSpPr>
            <a:spLocks noGrp="1"/>
          </p:cNvSpPr>
          <p:nvPr>
            <p:ph idx="1"/>
          </p:nvPr>
        </p:nvSpPr>
        <p:spPr/>
        <p:txBody>
          <a:bodyPr/>
          <a:lstStyle/>
          <a:p>
            <a:r>
              <a:rPr lang="en-US" dirty="0"/>
              <a:t>Scalability</a:t>
            </a:r>
          </a:p>
          <a:p>
            <a:r>
              <a:rPr lang="en-US" dirty="0"/>
              <a:t>High availability</a:t>
            </a:r>
          </a:p>
          <a:p>
            <a:r>
              <a:rPr lang="en-US" dirty="0"/>
              <a:t>Security</a:t>
            </a:r>
          </a:p>
          <a:p>
            <a:r>
              <a:rPr lang="en-US" dirty="0"/>
              <a:t>Automated management</a:t>
            </a:r>
          </a:p>
          <a:p>
            <a:r>
              <a:rPr lang="en-US" dirty="0"/>
              <a:t>Compatibility</a:t>
            </a:r>
          </a:p>
          <a:p>
            <a:r>
              <a:rPr lang="en-US" dirty="0"/>
              <a:t>Global distribution</a:t>
            </a:r>
          </a:p>
          <a:p>
            <a:r>
              <a:rPr lang="en-US" dirty="0"/>
              <a:t>Integration with other Azure services</a:t>
            </a:r>
          </a:p>
        </p:txBody>
      </p:sp>
    </p:spTree>
    <p:extLst>
      <p:ext uri="{BB962C8B-B14F-4D97-AF65-F5344CB8AC3E}">
        <p14:creationId xmlns:p14="http://schemas.microsoft.com/office/powerpoint/2010/main" val="1625527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9BDF6B5E-ED1F-AF04-B5E3-2F93A2B82D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721179" y="1763043"/>
            <a:ext cx="3433301" cy="3433301"/>
          </a:xfrm>
          <a:prstGeom prst="rect">
            <a:avLst/>
          </a:prstGeom>
        </p:spPr>
      </p:pic>
      <p:pic>
        <p:nvPicPr>
          <p:cNvPr id="10" name="Picture 9">
            <a:extLst>
              <a:ext uri="{FF2B5EF4-FFF2-40B4-BE49-F238E27FC236}">
                <a16:creationId xmlns:a16="http://schemas.microsoft.com/office/drawing/2014/main" id="{13CD77A2-374B-EF70-C4F5-F2AC49C31D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653" y="1768015"/>
            <a:ext cx="3605567" cy="3435996"/>
          </a:xfrm>
          <a:prstGeom prst="rect">
            <a:avLst/>
          </a:prstGeom>
        </p:spPr>
      </p:pic>
      <p:pic>
        <p:nvPicPr>
          <p:cNvPr id="11" name="Picture 10">
            <a:extLst>
              <a:ext uri="{FF2B5EF4-FFF2-40B4-BE49-F238E27FC236}">
                <a16:creationId xmlns:a16="http://schemas.microsoft.com/office/drawing/2014/main" id="{7DBEADDE-54D4-AD9B-2DCE-5FAB89694E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58318" y="1763043"/>
            <a:ext cx="4072553" cy="3593904"/>
          </a:xfrm>
          <a:prstGeom prst="rect">
            <a:avLst/>
          </a:prstGeom>
        </p:spPr>
      </p:pic>
      <p:sp>
        <p:nvSpPr>
          <p:cNvPr id="12" name="Rectangle 11">
            <a:extLst>
              <a:ext uri="{FF2B5EF4-FFF2-40B4-BE49-F238E27FC236}">
                <a16:creationId xmlns:a16="http://schemas.microsoft.com/office/drawing/2014/main" id="{C8B5891B-911E-4A95-FE22-7106CF09AAFF}"/>
              </a:ext>
            </a:extLst>
          </p:cNvPr>
          <p:cNvSpPr/>
          <p:nvPr/>
        </p:nvSpPr>
        <p:spPr>
          <a:xfrm>
            <a:off x="8955741" y="1154206"/>
            <a:ext cx="3361739" cy="769441"/>
          </a:xfrm>
          <a:prstGeom prst="rect">
            <a:avLst/>
          </a:prstGeom>
        </p:spPr>
        <p:txBody>
          <a:bodyPr wrap="square">
            <a:spAutoFit/>
          </a:bodyPr>
          <a:lstStyle/>
          <a:p>
            <a:r>
              <a:rPr lang="en-US" sz="4400" dirty="0">
                <a:solidFill>
                  <a:srgbClr val="2A355F"/>
                </a:solidFill>
                <a:latin typeface="Oswald bold" panose="00000800000000000000" pitchFamily="2" charset="0"/>
                <a:ea typeface="Segoe UI" panose="020B0502040204020203" pitchFamily="34" charset="0"/>
                <a:cs typeface="Segoe UI" panose="020B0502040204020203" pitchFamily="34" charset="0"/>
              </a:rPr>
              <a:t>Events + data</a:t>
            </a:r>
            <a:endParaRPr lang="en-US" sz="4000" dirty="0">
              <a:solidFill>
                <a:srgbClr val="2A355F"/>
              </a:solidFill>
              <a:latin typeface="Oswald bold" panose="00000800000000000000" pitchFamily="2" charset="0"/>
            </a:endParaRPr>
          </a:p>
        </p:txBody>
      </p:sp>
      <p:sp>
        <p:nvSpPr>
          <p:cNvPr id="13" name="Rectangle 12">
            <a:extLst>
              <a:ext uri="{FF2B5EF4-FFF2-40B4-BE49-F238E27FC236}">
                <a16:creationId xmlns:a16="http://schemas.microsoft.com/office/drawing/2014/main" id="{6FA73CF1-57ED-BA1A-2D2B-BE784CFE2731}"/>
              </a:ext>
            </a:extLst>
          </p:cNvPr>
          <p:cNvSpPr/>
          <p:nvPr/>
        </p:nvSpPr>
        <p:spPr>
          <a:xfrm>
            <a:off x="1339605" y="1154205"/>
            <a:ext cx="1578407" cy="769441"/>
          </a:xfrm>
          <a:prstGeom prst="rect">
            <a:avLst/>
          </a:prstGeom>
        </p:spPr>
        <p:txBody>
          <a:bodyPr wrap="square">
            <a:spAutoFit/>
          </a:bodyPr>
          <a:lstStyle/>
          <a:p>
            <a:r>
              <a:rPr lang="en-US" sz="4400" dirty="0">
                <a:solidFill>
                  <a:srgbClr val="2A355F"/>
                </a:solidFill>
                <a:latin typeface="Oswald bold" panose="00000800000000000000" pitchFamily="2" charset="0"/>
                <a:ea typeface="Segoe UI" panose="020B0502040204020203" pitchFamily="34" charset="0"/>
                <a:cs typeface="Segoe UI" panose="020B0502040204020203" pitchFamily="34" charset="0"/>
              </a:rPr>
              <a:t>Code</a:t>
            </a:r>
            <a:endParaRPr lang="en-US" sz="4000" dirty="0">
              <a:solidFill>
                <a:srgbClr val="2A355F"/>
              </a:solidFill>
              <a:latin typeface="Oswald bold" panose="00000800000000000000" pitchFamily="2" charset="0"/>
            </a:endParaRPr>
          </a:p>
        </p:txBody>
      </p:sp>
      <p:sp>
        <p:nvSpPr>
          <p:cNvPr id="14" name="Plus 17">
            <a:extLst>
              <a:ext uri="{FF2B5EF4-FFF2-40B4-BE49-F238E27FC236}">
                <a16:creationId xmlns:a16="http://schemas.microsoft.com/office/drawing/2014/main" id="{2792EBC7-6267-2206-BADC-7E26F3D0846E}"/>
              </a:ext>
            </a:extLst>
          </p:cNvPr>
          <p:cNvSpPr/>
          <p:nvPr/>
        </p:nvSpPr>
        <p:spPr bwMode="auto">
          <a:xfrm>
            <a:off x="5128230" y="1763043"/>
            <a:ext cx="2619200" cy="2530105"/>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67320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par>
                          <p:cTn id="17" fill="hold">
                            <p:stCondLst>
                              <p:cond delay="0"/>
                            </p:stCondLst>
                            <p:childTnLst>
                              <p:par>
                                <p:cTn id="18" presetID="42" presetClass="path" presetSubtype="0" accel="50000" decel="50000" fill="hold" nodeType="afterEffect">
                                  <p:stCondLst>
                                    <p:cond delay="0"/>
                                  </p:stCondLst>
                                  <p:childTnLst>
                                    <p:animMotion origin="layout" path="M 1.04167E-6 -1.48148E-6 L -0.38789 -0.00231 " pathEditMode="relative" rAng="0" ptsTypes="AA">
                                      <p:cBhvr>
                                        <p:cTn id="19" dur="1000" fill="hold"/>
                                        <p:tgtEl>
                                          <p:spTgt spid="11"/>
                                        </p:tgtEl>
                                        <p:attrNameLst>
                                          <p:attrName>ppt_x</p:attrName>
                                          <p:attrName>ppt_y</p:attrName>
                                        </p:attrNameLst>
                                      </p:cBhvr>
                                      <p:rCtr x="-19401" y="-116"/>
                                    </p:animMotion>
                                  </p:childTnLst>
                                </p:cTn>
                              </p:par>
                              <p:par>
                                <p:cTn id="20" presetID="42" presetClass="path" presetSubtype="0" accel="50000" decel="50000" fill="hold" nodeType="withEffect">
                                  <p:stCondLst>
                                    <p:cond delay="0"/>
                                  </p:stCondLst>
                                  <p:childTnLst>
                                    <p:animMotion origin="layout" path="M 3.125E-6 -3.33333E-6 L 0.39362 -0.00833 " pathEditMode="relative" rAng="0" ptsTypes="AA">
                                      <p:cBhvr>
                                        <p:cTn id="21" dur="1000" fill="hold"/>
                                        <p:tgtEl>
                                          <p:spTgt spid="10"/>
                                        </p:tgtEl>
                                        <p:attrNameLst>
                                          <p:attrName>ppt_x</p:attrName>
                                          <p:attrName>ppt_y</p:attrName>
                                        </p:attrNameLst>
                                      </p:cBhvr>
                                      <p:rCtr x="19674" y="-417"/>
                                    </p:animMotion>
                                  </p:childTnLst>
                                </p:cTn>
                              </p:par>
                              <p:par>
                                <p:cTn id="22" presetID="10" presetClass="exit" presetSubtype="0" fill="hold" nodeType="withEffect">
                                  <p:stCondLst>
                                    <p:cond delay="500"/>
                                  </p:stCondLst>
                                  <p:childTnLst>
                                    <p:animEffect transition="out" filter="fade">
                                      <p:cBhvr>
                                        <p:cTn id="23" dur="500"/>
                                        <p:tgtEl>
                                          <p:spTgt spid="11"/>
                                        </p:tgtEl>
                                      </p:cBhvr>
                                    </p:animEffect>
                                    <p:set>
                                      <p:cBhvr>
                                        <p:cTn id="24" dur="1" fill="hold">
                                          <p:stCondLst>
                                            <p:cond delay="499"/>
                                          </p:stCondLst>
                                        </p:cTn>
                                        <p:tgtEl>
                                          <p:spTgt spid="11"/>
                                        </p:tgtEl>
                                        <p:attrNameLst>
                                          <p:attrName>style.visibility</p:attrName>
                                        </p:attrNameLst>
                                      </p:cBhvr>
                                      <p:to>
                                        <p:strVal val="hidden"/>
                                      </p:to>
                                    </p:set>
                                  </p:childTnLst>
                                </p:cTn>
                              </p:par>
                              <p:par>
                                <p:cTn id="25" presetID="10" presetClass="exit" presetSubtype="0" fill="hold" nodeType="withEffect">
                                  <p:stCondLst>
                                    <p:cond delay="50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par>
                                <p:cTn id="28" presetID="10" presetClass="entr" presetSubtype="0" fill="hold" nodeType="withEffect">
                                  <p:stCondLst>
                                    <p:cond delay="5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 presetClass="exit" presetSubtype="0" fill="hold" grpId="1" nodeType="withEffect">
                                  <p:stCondLst>
                                    <p:cond delay="500"/>
                                  </p:stCondLst>
                                  <p:childTnLst>
                                    <p:set>
                                      <p:cBhvr>
                                        <p:cTn id="32" dur="1" fill="hold">
                                          <p:stCondLst>
                                            <p:cond delay="0"/>
                                          </p:stCondLst>
                                        </p:cTn>
                                        <p:tgtEl>
                                          <p:spTgt spid="14"/>
                                        </p:tgtEl>
                                        <p:attrNameLst>
                                          <p:attrName>style.visibility</p:attrName>
                                        </p:attrNameLst>
                                      </p:cBhvr>
                                      <p:to>
                                        <p:strVal val="hidden"/>
                                      </p:to>
                                    </p:set>
                                  </p:childTnLst>
                                </p:cTn>
                              </p:par>
                              <p:par>
                                <p:cTn id="33" presetID="10" presetClass="exit" presetSubtype="0" fill="hold" grpId="1" nodeType="withEffect">
                                  <p:stCondLst>
                                    <p:cond delay="50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grpId="1" nodeType="withEffect">
                                  <p:stCondLst>
                                    <p:cond delay="50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4" grpId="0" animBg="1"/>
      <p:bldP spid="14"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056E4-390D-3D4C-2F85-6A7DB2BAB9A5}"/>
              </a:ext>
            </a:extLst>
          </p:cNvPr>
          <p:cNvSpPr>
            <a:spLocks noGrp="1"/>
          </p:cNvSpPr>
          <p:nvPr>
            <p:ph type="title"/>
          </p:nvPr>
        </p:nvSpPr>
        <p:spPr/>
        <p:txBody>
          <a:bodyPr/>
          <a:lstStyle/>
          <a:p>
            <a:r>
              <a:rPr lang="en-US" dirty="0"/>
              <a:t>Choice of Language</a:t>
            </a:r>
          </a:p>
        </p:txBody>
      </p:sp>
      <p:pic>
        <p:nvPicPr>
          <p:cNvPr id="3" name="Picture 2">
            <a:extLst>
              <a:ext uri="{FF2B5EF4-FFF2-40B4-BE49-F238E27FC236}">
                <a16:creationId xmlns:a16="http://schemas.microsoft.com/office/drawing/2014/main" id="{E83CDDD8-BEF1-CA11-031A-CEB9A9E1316C}"/>
              </a:ext>
            </a:extLst>
          </p:cNvPr>
          <p:cNvPicPr>
            <a:picLocks noChangeAspect="1"/>
          </p:cNvPicPr>
          <p:nvPr/>
        </p:nvPicPr>
        <p:blipFill rotWithShape="1">
          <a:blip r:embed="rId3">
            <a:extLst>
              <a:ext uri="{28A0092B-C50C-407E-A947-70E740481C1C}">
                <a14:useLocalDpi xmlns:a14="http://schemas.microsoft.com/office/drawing/2010/main" val="0"/>
              </a:ext>
            </a:extLst>
          </a:blip>
          <a:srcRect l="24105" t="22745" r="26916" b="18039"/>
          <a:stretch/>
        </p:blipFill>
        <p:spPr>
          <a:xfrm>
            <a:off x="5103158" y="1502190"/>
            <a:ext cx="1985683" cy="2196617"/>
          </a:xfrm>
          <a:prstGeom prst="rect">
            <a:avLst/>
          </a:prstGeom>
        </p:spPr>
      </p:pic>
      <p:pic>
        <p:nvPicPr>
          <p:cNvPr id="4" name="Picture 3">
            <a:extLst>
              <a:ext uri="{FF2B5EF4-FFF2-40B4-BE49-F238E27FC236}">
                <a16:creationId xmlns:a16="http://schemas.microsoft.com/office/drawing/2014/main" id="{0B8A707F-AC22-9AA9-D631-B444F7250A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0539" y="2482560"/>
            <a:ext cx="1595864" cy="1813932"/>
          </a:xfrm>
          <a:prstGeom prst="rect">
            <a:avLst/>
          </a:prstGeom>
        </p:spPr>
      </p:pic>
      <p:pic>
        <p:nvPicPr>
          <p:cNvPr id="5" name="Picture 4">
            <a:extLst>
              <a:ext uri="{FF2B5EF4-FFF2-40B4-BE49-F238E27FC236}">
                <a16:creationId xmlns:a16="http://schemas.microsoft.com/office/drawing/2014/main" id="{552DA30B-536C-09E8-00BD-D3D554260B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9156" y="2348216"/>
            <a:ext cx="2082619" cy="2082619"/>
          </a:xfrm>
          <a:prstGeom prst="rect">
            <a:avLst/>
          </a:prstGeom>
        </p:spPr>
      </p:pic>
      <p:pic>
        <p:nvPicPr>
          <p:cNvPr id="6" name="Picture 5">
            <a:extLst>
              <a:ext uri="{FF2B5EF4-FFF2-40B4-BE49-F238E27FC236}">
                <a16:creationId xmlns:a16="http://schemas.microsoft.com/office/drawing/2014/main" id="{0777B2AC-709E-C627-7EA6-31A93820E0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4740" y="4115478"/>
            <a:ext cx="831288" cy="1404203"/>
          </a:xfrm>
          <a:prstGeom prst="rect">
            <a:avLst/>
          </a:prstGeom>
        </p:spPr>
      </p:pic>
      <p:pic>
        <p:nvPicPr>
          <p:cNvPr id="7" name="Picture 6">
            <a:extLst>
              <a:ext uri="{FF2B5EF4-FFF2-40B4-BE49-F238E27FC236}">
                <a16:creationId xmlns:a16="http://schemas.microsoft.com/office/drawing/2014/main" id="{DEA7CCB7-500C-B104-A008-96E53F8D26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1269" y="4817579"/>
            <a:ext cx="2543173" cy="738029"/>
          </a:xfrm>
          <a:prstGeom prst="rect">
            <a:avLst/>
          </a:prstGeom>
        </p:spPr>
      </p:pic>
      <p:pic>
        <p:nvPicPr>
          <p:cNvPr id="8" name="Picture 7">
            <a:extLst>
              <a:ext uri="{FF2B5EF4-FFF2-40B4-BE49-F238E27FC236}">
                <a16:creationId xmlns:a16="http://schemas.microsoft.com/office/drawing/2014/main" id="{913588DA-130A-B333-FFA6-26B44D72CD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09934" y="4649707"/>
            <a:ext cx="981881" cy="920381"/>
          </a:xfrm>
          <a:prstGeom prst="rect">
            <a:avLst/>
          </a:prstGeom>
        </p:spPr>
      </p:pic>
      <p:pic>
        <p:nvPicPr>
          <p:cNvPr id="9" name="Picture 8">
            <a:extLst>
              <a:ext uri="{FF2B5EF4-FFF2-40B4-BE49-F238E27FC236}">
                <a16:creationId xmlns:a16="http://schemas.microsoft.com/office/drawing/2014/main" id="{7470AA65-B12B-E99D-B04F-605F772D55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83486" y="4572808"/>
            <a:ext cx="1227570" cy="1227570"/>
          </a:xfrm>
          <a:prstGeom prst="rect">
            <a:avLst/>
          </a:prstGeom>
        </p:spPr>
      </p:pic>
    </p:spTree>
    <p:extLst>
      <p:ext uri="{BB962C8B-B14F-4D97-AF65-F5344CB8AC3E}">
        <p14:creationId xmlns:p14="http://schemas.microsoft.com/office/powerpoint/2010/main" val="77446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D4AB0-168A-E8ED-C8FB-7B93ABEFBD3E}"/>
              </a:ext>
            </a:extLst>
          </p:cNvPr>
          <p:cNvSpPr>
            <a:spLocks noGrp="1"/>
          </p:cNvSpPr>
          <p:nvPr>
            <p:ph type="title"/>
          </p:nvPr>
        </p:nvSpPr>
        <p:spPr/>
        <p:txBody>
          <a:bodyPr/>
          <a:lstStyle/>
          <a:p>
            <a:r>
              <a:rPr lang="en-US" dirty="0"/>
              <a:t>Bring your own dependencies</a:t>
            </a:r>
          </a:p>
        </p:txBody>
      </p:sp>
      <p:pic>
        <p:nvPicPr>
          <p:cNvPr id="3" name="Picture 2">
            <a:extLst>
              <a:ext uri="{FF2B5EF4-FFF2-40B4-BE49-F238E27FC236}">
                <a16:creationId xmlns:a16="http://schemas.microsoft.com/office/drawing/2014/main" id="{5D769830-D517-9ABE-BFC6-F230C6962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292" y="1549294"/>
            <a:ext cx="3633134" cy="3529953"/>
          </a:xfrm>
          <a:prstGeom prst="rect">
            <a:avLst/>
          </a:prstGeom>
        </p:spPr>
      </p:pic>
      <p:pic>
        <p:nvPicPr>
          <p:cNvPr id="4" name="Picture 3">
            <a:extLst>
              <a:ext uri="{FF2B5EF4-FFF2-40B4-BE49-F238E27FC236}">
                <a16:creationId xmlns:a16="http://schemas.microsoft.com/office/drawing/2014/main" id="{F779A48D-AC47-649A-6796-8C0579BB3602}"/>
              </a:ext>
            </a:extLst>
          </p:cNvPr>
          <p:cNvPicPr>
            <a:picLocks noChangeAspect="1"/>
          </p:cNvPicPr>
          <p:nvPr/>
        </p:nvPicPr>
        <p:blipFill rotWithShape="1">
          <a:blip r:embed="rId4">
            <a:extLst>
              <a:ext uri="{28A0092B-C50C-407E-A947-70E740481C1C}">
                <a14:useLocalDpi xmlns:a14="http://schemas.microsoft.com/office/drawing/2010/main" val="0"/>
              </a:ext>
            </a:extLst>
          </a:blip>
          <a:srcRect t="30000" b="26666"/>
          <a:stretch/>
        </p:blipFill>
        <p:spPr>
          <a:xfrm>
            <a:off x="6096000" y="2794176"/>
            <a:ext cx="4624576" cy="2003983"/>
          </a:xfrm>
          <a:prstGeom prst="rect">
            <a:avLst/>
          </a:prstGeom>
        </p:spPr>
      </p:pic>
    </p:spTree>
    <p:extLst>
      <p:ext uri="{BB962C8B-B14F-4D97-AF65-F5344CB8AC3E}">
        <p14:creationId xmlns:p14="http://schemas.microsoft.com/office/powerpoint/2010/main" val="205698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DDA06-C4C9-DC4E-2592-94AA1AF74A1F}"/>
              </a:ext>
            </a:extLst>
          </p:cNvPr>
          <p:cNvSpPr>
            <a:spLocks noGrp="1"/>
          </p:cNvSpPr>
          <p:nvPr>
            <p:ph type="title"/>
          </p:nvPr>
        </p:nvSpPr>
        <p:spPr/>
        <p:txBody>
          <a:bodyPr/>
          <a:lstStyle/>
          <a:p>
            <a:r>
              <a:rPr lang="en-US" dirty="0"/>
              <a:t>Simplified Integration</a:t>
            </a:r>
          </a:p>
        </p:txBody>
      </p:sp>
      <p:pic>
        <p:nvPicPr>
          <p:cNvPr id="3" name="Picture 2">
            <a:extLst>
              <a:ext uri="{FF2B5EF4-FFF2-40B4-BE49-F238E27FC236}">
                <a16:creationId xmlns:a16="http://schemas.microsoft.com/office/drawing/2014/main" id="{54A77F94-5A13-626B-E19B-DC7B1355A7D5}"/>
              </a:ext>
            </a:extLst>
          </p:cNvPr>
          <p:cNvPicPr>
            <a:picLocks noChangeAspect="1"/>
          </p:cNvPicPr>
          <p:nvPr/>
        </p:nvPicPr>
        <p:blipFill rotWithShape="1">
          <a:blip r:embed="rId3">
            <a:extLst>
              <a:ext uri="{28A0092B-C50C-407E-A947-70E740481C1C}">
                <a14:useLocalDpi xmlns:a14="http://schemas.microsoft.com/office/drawing/2010/main" val="0"/>
              </a:ext>
            </a:extLst>
          </a:blip>
          <a:srcRect l="22161" r="20200"/>
          <a:stretch/>
        </p:blipFill>
        <p:spPr>
          <a:xfrm>
            <a:off x="211843" y="1812294"/>
            <a:ext cx="1646514" cy="1499713"/>
          </a:xfrm>
          <a:prstGeom prst="rect">
            <a:avLst/>
          </a:prstGeom>
        </p:spPr>
      </p:pic>
      <p:pic>
        <p:nvPicPr>
          <p:cNvPr id="4" name="Picture 3">
            <a:extLst>
              <a:ext uri="{FF2B5EF4-FFF2-40B4-BE49-F238E27FC236}">
                <a16:creationId xmlns:a16="http://schemas.microsoft.com/office/drawing/2014/main" id="{4B3DBFEA-5EB8-DF8F-FAD7-B481CAC279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7449" y="1858923"/>
            <a:ext cx="1538230" cy="1532656"/>
          </a:xfrm>
          <a:prstGeom prst="rect">
            <a:avLst/>
          </a:prstGeom>
        </p:spPr>
      </p:pic>
      <p:pic>
        <p:nvPicPr>
          <p:cNvPr id="5" name="Picture 4">
            <a:extLst>
              <a:ext uri="{FF2B5EF4-FFF2-40B4-BE49-F238E27FC236}">
                <a16:creationId xmlns:a16="http://schemas.microsoft.com/office/drawing/2014/main" id="{846F4079-C72B-293E-8851-9265D76481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5279" y="1858923"/>
            <a:ext cx="1499713" cy="1499713"/>
          </a:xfrm>
          <a:prstGeom prst="rect">
            <a:avLst/>
          </a:prstGeom>
        </p:spPr>
      </p:pic>
      <p:pic>
        <p:nvPicPr>
          <p:cNvPr id="6" name="Picture 5">
            <a:extLst>
              <a:ext uri="{FF2B5EF4-FFF2-40B4-BE49-F238E27FC236}">
                <a16:creationId xmlns:a16="http://schemas.microsoft.com/office/drawing/2014/main" id="{6F8D1FFF-FB6B-A5C6-7A1A-9481A405D4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972" y="1858923"/>
            <a:ext cx="1466770" cy="1466770"/>
          </a:xfrm>
          <a:prstGeom prst="rect">
            <a:avLst/>
          </a:prstGeom>
        </p:spPr>
      </p:pic>
      <p:pic>
        <p:nvPicPr>
          <p:cNvPr id="7" name="Picture 6">
            <a:extLst>
              <a:ext uri="{FF2B5EF4-FFF2-40B4-BE49-F238E27FC236}">
                <a16:creationId xmlns:a16="http://schemas.microsoft.com/office/drawing/2014/main" id="{054A591F-A7E3-34D2-52EA-9793009F9C0E}"/>
              </a:ext>
            </a:extLst>
          </p:cNvPr>
          <p:cNvPicPr>
            <a:picLocks noChangeAspect="1"/>
          </p:cNvPicPr>
          <p:nvPr/>
        </p:nvPicPr>
        <p:blipFill rotWithShape="1">
          <a:blip r:embed="rId7">
            <a:extLst>
              <a:ext uri="{28A0092B-C50C-407E-A947-70E740481C1C}">
                <a14:useLocalDpi xmlns:a14="http://schemas.microsoft.com/office/drawing/2010/main" val="0"/>
              </a:ext>
            </a:extLst>
          </a:blip>
          <a:srcRect l="23216" r="24335"/>
          <a:stretch/>
        </p:blipFill>
        <p:spPr>
          <a:xfrm>
            <a:off x="6392601" y="1858923"/>
            <a:ext cx="1458449" cy="1466770"/>
          </a:xfrm>
          <a:prstGeom prst="rect">
            <a:avLst/>
          </a:prstGeom>
        </p:spPr>
      </p:pic>
      <p:pic>
        <p:nvPicPr>
          <p:cNvPr id="8" name="Picture 7">
            <a:extLst>
              <a:ext uri="{FF2B5EF4-FFF2-40B4-BE49-F238E27FC236}">
                <a16:creationId xmlns:a16="http://schemas.microsoft.com/office/drawing/2014/main" id="{16571F14-EF05-3C05-473C-E0EAE2D7B6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91664" y="1793037"/>
            <a:ext cx="1538229" cy="1538229"/>
          </a:xfrm>
          <a:prstGeom prst="rect">
            <a:avLst/>
          </a:prstGeom>
        </p:spPr>
      </p:pic>
      <p:pic>
        <p:nvPicPr>
          <p:cNvPr id="9" name="Picture 8">
            <a:extLst>
              <a:ext uri="{FF2B5EF4-FFF2-40B4-BE49-F238E27FC236}">
                <a16:creationId xmlns:a16="http://schemas.microsoft.com/office/drawing/2014/main" id="{12B6BE35-62A1-69A2-6EB4-62B9F67DFCE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28461" y="4084687"/>
            <a:ext cx="3523321" cy="553272"/>
          </a:xfrm>
          <a:prstGeom prst="rect">
            <a:avLst/>
          </a:prstGeom>
        </p:spPr>
      </p:pic>
      <p:pic>
        <p:nvPicPr>
          <p:cNvPr id="10" name="Picture 9">
            <a:extLst>
              <a:ext uri="{FF2B5EF4-FFF2-40B4-BE49-F238E27FC236}">
                <a16:creationId xmlns:a16="http://schemas.microsoft.com/office/drawing/2014/main" id="{563B5295-ABF6-5D97-C30A-931B2E2DB04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0218" y="3834272"/>
            <a:ext cx="3685555" cy="1108616"/>
          </a:xfrm>
          <a:prstGeom prst="rect">
            <a:avLst/>
          </a:prstGeom>
        </p:spPr>
      </p:pic>
      <p:pic>
        <p:nvPicPr>
          <p:cNvPr id="11" name="Picture 10">
            <a:extLst>
              <a:ext uri="{FF2B5EF4-FFF2-40B4-BE49-F238E27FC236}">
                <a16:creationId xmlns:a16="http://schemas.microsoft.com/office/drawing/2014/main" id="{CF49DB43-D8B5-352D-34E7-D3B78152614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62615" y="3690531"/>
            <a:ext cx="1466770" cy="1466770"/>
          </a:xfrm>
          <a:prstGeom prst="rect">
            <a:avLst/>
          </a:prstGeom>
        </p:spPr>
      </p:pic>
    </p:spTree>
    <p:extLst>
      <p:ext uri="{BB962C8B-B14F-4D97-AF65-F5344CB8AC3E}">
        <p14:creationId xmlns:p14="http://schemas.microsoft.com/office/powerpoint/2010/main" val="170945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FCBDB-F7C4-4384-82F7-B8D8FA27F905}"/>
              </a:ext>
            </a:extLst>
          </p:cNvPr>
          <p:cNvSpPr>
            <a:spLocks noGrp="1"/>
          </p:cNvSpPr>
          <p:nvPr>
            <p:ph type="title"/>
          </p:nvPr>
        </p:nvSpPr>
        <p:spPr/>
        <p:txBody>
          <a:bodyPr/>
          <a:lstStyle/>
          <a:p>
            <a:r>
              <a:rPr lang="en-US" dirty="0"/>
              <a:t>Flexible Development</a:t>
            </a:r>
          </a:p>
        </p:txBody>
      </p:sp>
      <p:pic>
        <p:nvPicPr>
          <p:cNvPr id="3" name="Picture 2">
            <a:extLst>
              <a:ext uri="{FF2B5EF4-FFF2-40B4-BE49-F238E27FC236}">
                <a16:creationId xmlns:a16="http://schemas.microsoft.com/office/drawing/2014/main" id="{407F6A03-AC72-2F6F-3C9F-1E2241EA0B73}"/>
              </a:ext>
            </a:extLst>
          </p:cNvPr>
          <p:cNvPicPr>
            <a:picLocks noChangeAspect="1"/>
          </p:cNvPicPr>
          <p:nvPr/>
        </p:nvPicPr>
        <p:blipFill rotWithShape="1">
          <a:blip r:embed="rId3">
            <a:extLst>
              <a:ext uri="{28A0092B-C50C-407E-A947-70E740481C1C}">
                <a14:useLocalDpi xmlns:a14="http://schemas.microsoft.com/office/drawing/2010/main" val="0"/>
              </a:ext>
            </a:extLst>
          </a:blip>
          <a:srcRect l="23401" t="3529" r="23586" b="3922"/>
          <a:stretch/>
        </p:blipFill>
        <p:spPr>
          <a:xfrm>
            <a:off x="3904707" y="1631939"/>
            <a:ext cx="1704232" cy="1686368"/>
          </a:xfrm>
          <a:prstGeom prst="rect">
            <a:avLst/>
          </a:prstGeom>
        </p:spPr>
      </p:pic>
      <p:pic>
        <p:nvPicPr>
          <p:cNvPr id="4" name="Picture 3">
            <a:extLst>
              <a:ext uri="{FF2B5EF4-FFF2-40B4-BE49-F238E27FC236}">
                <a16:creationId xmlns:a16="http://schemas.microsoft.com/office/drawing/2014/main" id="{E801A3C6-567E-88FF-5820-D6E01D8B50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7820" y="1505861"/>
            <a:ext cx="1777675" cy="1777675"/>
          </a:xfrm>
          <a:prstGeom prst="rect">
            <a:avLst/>
          </a:prstGeom>
        </p:spPr>
      </p:pic>
      <p:pic>
        <p:nvPicPr>
          <p:cNvPr id="5" name="Picture 4">
            <a:extLst>
              <a:ext uri="{FF2B5EF4-FFF2-40B4-BE49-F238E27FC236}">
                <a16:creationId xmlns:a16="http://schemas.microsoft.com/office/drawing/2014/main" id="{EC1736E8-6785-BB1C-DA35-6B321683A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420" y="1568901"/>
            <a:ext cx="2377782" cy="1777674"/>
          </a:xfrm>
          <a:prstGeom prst="rect">
            <a:avLst/>
          </a:prstGeom>
        </p:spPr>
      </p:pic>
      <p:pic>
        <p:nvPicPr>
          <p:cNvPr id="6" name="Picture 5">
            <a:extLst>
              <a:ext uri="{FF2B5EF4-FFF2-40B4-BE49-F238E27FC236}">
                <a16:creationId xmlns:a16="http://schemas.microsoft.com/office/drawing/2014/main" id="{157FF3B9-AB90-4310-BCB1-9650D9D594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5006" y="1631939"/>
            <a:ext cx="2005573" cy="1686367"/>
          </a:xfrm>
          <a:prstGeom prst="rect">
            <a:avLst/>
          </a:prstGeom>
        </p:spPr>
      </p:pic>
      <p:grpSp>
        <p:nvGrpSpPr>
          <p:cNvPr id="7" name="Group 6">
            <a:extLst>
              <a:ext uri="{FF2B5EF4-FFF2-40B4-BE49-F238E27FC236}">
                <a16:creationId xmlns:a16="http://schemas.microsoft.com/office/drawing/2014/main" id="{532874E4-217C-9B02-8647-1355BAD8A172}"/>
              </a:ext>
            </a:extLst>
          </p:cNvPr>
          <p:cNvGrpSpPr/>
          <p:nvPr/>
        </p:nvGrpSpPr>
        <p:grpSpPr>
          <a:xfrm>
            <a:off x="2134778" y="3967765"/>
            <a:ext cx="2377782" cy="1684243"/>
            <a:chOff x="621420" y="3727133"/>
            <a:chExt cx="2377782" cy="1684243"/>
          </a:xfrm>
        </p:grpSpPr>
        <p:pic>
          <p:nvPicPr>
            <p:cNvPr id="8" name="Picture 7">
              <a:extLst>
                <a:ext uri="{FF2B5EF4-FFF2-40B4-BE49-F238E27FC236}">
                  <a16:creationId xmlns:a16="http://schemas.microsoft.com/office/drawing/2014/main" id="{816BC1E9-0823-A832-5DB7-2F825798E5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4233" y="4876737"/>
              <a:ext cx="2112155" cy="534639"/>
            </a:xfrm>
            <a:prstGeom prst="rect">
              <a:avLst/>
            </a:prstGeom>
          </p:spPr>
        </p:pic>
        <p:pic>
          <p:nvPicPr>
            <p:cNvPr id="9" name="Picture 8">
              <a:extLst>
                <a:ext uri="{FF2B5EF4-FFF2-40B4-BE49-F238E27FC236}">
                  <a16:creationId xmlns:a16="http://schemas.microsoft.com/office/drawing/2014/main" id="{291BAA16-B798-3EBF-33D9-AFEE696596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420" y="3727133"/>
              <a:ext cx="927100" cy="927100"/>
            </a:xfrm>
            <a:prstGeom prst="rect">
              <a:avLst/>
            </a:prstGeom>
          </p:spPr>
        </p:pic>
        <p:pic>
          <p:nvPicPr>
            <p:cNvPr id="10" name="Picture 9">
              <a:extLst>
                <a:ext uri="{FF2B5EF4-FFF2-40B4-BE49-F238E27FC236}">
                  <a16:creationId xmlns:a16="http://schemas.microsoft.com/office/drawing/2014/main" id="{34B59A68-2CB8-6BE9-E435-CA886C963E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47204" y="3727133"/>
              <a:ext cx="951998" cy="927100"/>
            </a:xfrm>
            <a:prstGeom prst="rect">
              <a:avLst/>
            </a:prstGeom>
          </p:spPr>
        </p:pic>
      </p:grpSp>
      <p:grpSp>
        <p:nvGrpSpPr>
          <p:cNvPr id="11" name="Group 10">
            <a:extLst>
              <a:ext uri="{FF2B5EF4-FFF2-40B4-BE49-F238E27FC236}">
                <a16:creationId xmlns:a16="http://schemas.microsoft.com/office/drawing/2014/main" id="{836FC73C-B41C-9DF1-0D56-EA735C1304B0}"/>
              </a:ext>
            </a:extLst>
          </p:cNvPr>
          <p:cNvGrpSpPr/>
          <p:nvPr/>
        </p:nvGrpSpPr>
        <p:grpSpPr>
          <a:xfrm>
            <a:off x="5851737" y="4650978"/>
            <a:ext cx="5409124" cy="932782"/>
            <a:chOff x="6161455" y="4043022"/>
            <a:chExt cx="5409124" cy="932782"/>
          </a:xfrm>
        </p:grpSpPr>
        <p:pic>
          <p:nvPicPr>
            <p:cNvPr id="12" name="Picture 11">
              <a:extLst>
                <a:ext uri="{FF2B5EF4-FFF2-40B4-BE49-F238E27FC236}">
                  <a16:creationId xmlns:a16="http://schemas.microsoft.com/office/drawing/2014/main" id="{A95F92B2-EE50-9F7B-B04D-E902C2825D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61455" y="4043022"/>
              <a:ext cx="1451235" cy="932782"/>
            </a:xfrm>
            <a:prstGeom prst="rect">
              <a:avLst/>
            </a:prstGeom>
          </p:spPr>
        </p:pic>
        <p:pic>
          <p:nvPicPr>
            <p:cNvPr id="13" name="Picture 12">
              <a:extLst>
                <a:ext uri="{FF2B5EF4-FFF2-40B4-BE49-F238E27FC236}">
                  <a16:creationId xmlns:a16="http://schemas.microsoft.com/office/drawing/2014/main" id="{0897C6D1-2568-A9C0-3695-E30BFFA81A0C}"/>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141983" y="4043022"/>
              <a:ext cx="809355" cy="932782"/>
            </a:xfrm>
            <a:prstGeom prst="rect">
              <a:avLst/>
            </a:prstGeom>
          </p:spPr>
        </p:pic>
        <p:pic>
          <p:nvPicPr>
            <p:cNvPr id="14" name="Picture 13">
              <a:extLst>
                <a:ext uri="{FF2B5EF4-FFF2-40B4-BE49-F238E27FC236}">
                  <a16:creationId xmlns:a16="http://schemas.microsoft.com/office/drawing/2014/main" id="{C453DC54-D7C1-D434-694D-0E97A1B08D9E}"/>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9480631" y="4133763"/>
              <a:ext cx="809355" cy="751300"/>
            </a:xfrm>
            <a:prstGeom prst="rect">
              <a:avLst/>
            </a:prstGeom>
          </p:spPr>
        </p:pic>
        <p:pic>
          <p:nvPicPr>
            <p:cNvPr id="15" name="Picture 14">
              <a:extLst>
                <a:ext uri="{FF2B5EF4-FFF2-40B4-BE49-F238E27FC236}">
                  <a16:creationId xmlns:a16="http://schemas.microsoft.com/office/drawing/2014/main" id="{0D2E673E-6FDF-0808-CCAB-697B6820273B}"/>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10819279" y="4133763"/>
              <a:ext cx="751300" cy="751300"/>
            </a:xfrm>
            <a:prstGeom prst="rect">
              <a:avLst/>
            </a:prstGeom>
          </p:spPr>
        </p:pic>
      </p:grpSp>
    </p:spTree>
    <p:extLst>
      <p:ext uri="{BB962C8B-B14F-4D97-AF65-F5344CB8AC3E}">
        <p14:creationId xmlns:p14="http://schemas.microsoft.com/office/powerpoint/2010/main" val="73838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1E94-99E6-EEB4-AC49-E58AB35FB4A0}"/>
              </a:ext>
            </a:extLst>
          </p:cNvPr>
          <p:cNvSpPr>
            <a:spLocks noGrp="1"/>
          </p:cNvSpPr>
          <p:nvPr>
            <p:ph type="title"/>
          </p:nvPr>
        </p:nvSpPr>
        <p:spPr/>
        <p:txBody>
          <a:bodyPr/>
          <a:lstStyle/>
          <a:p>
            <a:r>
              <a:rPr lang="en-US" dirty="0"/>
              <a:t>Many Deployment Options</a:t>
            </a:r>
          </a:p>
        </p:txBody>
      </p:sp>
      <p:grpSp>
        <p:nvGrpSpPr>
          <p:cNvPr id="3" name="Group 2">
            <a:extLst>
              <a:ext uri="{FF2B5EF4-FFF2-40B4-BE49-F238E27FC236}">
                <a16:creationId xmlns:a16="http://schemas.microsoft.com/office/drawing/2014/main" id="{826764B4-30EB-7EC0-16C4-963FC2D1224E}"/>
              </a:ext>
            </a:extLst>
          </p:cNvPr>
          <p:cNvGrpSpPr/>
          <p:nvPr/>
        </p:nvGrpSpPr>
        <p:grpSpPr>
          <a:xfrm>
            <a:off x="227261" y="1921356"/>
            <a:ext cx="1828194" cy="2302963"/>
            <a:chOff x="227261" y="1921356"/>
            <a:chExt cx="1828194" cy="2302963"/>
          </a:xfrm>
        </p:grpSpPr>
        <p:pic>
          <p:nvPicPr>
            <p:cNvPr id="4" name="Graphic 3">
              <a:extLst>
                <a:ext uri="{FF2B5EF4-FFF2-40B4-BE49-F238E27FC236}">
                  <a16:creationId xmlns:a16="http://schemas.microsoft.com/office/drawing/2014/main" id="{B29AAFA0-A1B5-8A37-8059-2E94364591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5" name="TextBox 4">
              <a:extLst>
                <a:ext uri="{FF2B5EF4-FFF2-40B4-BE49-F238E27FC236}">
                  <a16:creationId xmlns:a16="http://schemas.microsoft.com/office/drawing/2014/main" id="{E60C11ED-32C7-237A-CA4C-4F591B03A3A9}"/>
                </a:ext>
              </a:extLst>
            </p:cNvPr>
            <p:cNvSpPr txBox="1"/>
            <p:nvPr/>
          </p:nvSpPr>
          <p:spPr>
            <a:xfrm>
              <a:off x="227262" y="1921356"/>
              <a:ext cx="1828193"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Consumption</a:t>
              </a:r>
            </a:p>
          </p:txBody>
        </p:sp>
        <p:sp>
          <p:nvSpPr>
            <p:cNvPr id="6" name="TextBox 5">
              <a:extLst>
                <a:ext uri="{FF2B5EF4-FFF2-40B4-BE49-F238E27FC236}">
                  <a16:creationId xmlns:a16="http://schemas.microsoft.com/office/drawing/2014/main" id="{7107D218-6C51-035F-59EF-D5AED7988241}"/>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spTree>
    <p:extLst>
      <p:ext uri="{BB962C8B-B14F-4D97-AF65-F5344CB8AC3E}">
        <p14:creationId xmlns:p14="http://schemas.microsoft.com/office/powerpoint/2010/main" val="321451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AB6E4-2294-4E9B-878B-AD2C1B15F982}"/>
              </a:ext>
            </a:extLst>
          </p:cNvPr>
          <p:cNvSpPr>
            <a:spLocks noGrp="1"/>
          </p:cNvSpPr>
          <p:nvPr>
            <p:ph type="title"/>
          </p:nvPr>
        </p:nvSpPr>
        <p:spPr/>
        <p:txBody>
          <a:bodyPr/>
          <a:lstStyle/>
          <a:p>
            <a:r>
              <a:rPr lang="en-US" dirty="0"/>
              <a:t>Many Deployment Options</a:t>
            </a:r>
          </a:p>
        </p:txBody>
      </p:sp>
      <p:grpSp>
        <p:nvGrpSpPr>
          <p:cNvPr id="3" name="Group 2">
            <a:extLst>
              <a:ext uri="{FF2B5EF4-FFF2-40B4-BE49-F238E27FC236}">
                <a16:creationId xmlns:a16="http://schemas.microsoft.com/office/drawing/2014/main" id="{27C90853-03B9-66D5-CDF4-E00F719101F9}"/>
              </a:ext>
            </a:extLst>
          </p:cNvPr>
          <p:cNvGrpSpPr/>
          <p:nvPr/>
        </p:nvGrpSpPr>
        <p:grpSpPr>
          <a:xfrm>
            <a:off x="227261" y="1921356"/>
            <a:ext cx="1828194" cy="2302963"/>
            <a:chOff x="227261" y="1921356"/>
            <a:chExt cx="1828194" cy="2302963"/>
          </a:xfrm>
        </p:grpSpPr>
        <p:pic>
          <p:nvPicPr>
            <p:cNvPr id="4" name="Graphic 3">
              <a:extLst>
                <a:ext uri="{FF2B5EF4-FFF2-40B4-BE49-F238E27FC236}">
                  <a16:creationId xmlns:a16="http://schemas.microsoft.com/office/drawing/2014/main" id="{9BDDD0F4-F689-EE58-9071-3643EEEC4E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5" name="TextBox 4">
              <a:extLst>
                <a:ext uri="{FF2B5EF4-FFF2-40B4-BE49-F238E27FC236}">
                  <a16:creationId xmlns:a16="http://schemas.microsoft.com/office/drawing/2014/main" id="{6717F5D1-D48C-FA20-6F34-C2F5375FF89C}"/>
                </a:ext>
              </a:extLst>
            </p:cNvPr>
            <p:cNvSpPr txBox="1"/>
            <p:nvPr/>
          </p:nvSpPr>
          <p:spPr>
            <a:xfrm>
              <a:off x="227262" y="1921356"/>
              <a:ext cx="1828193"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Consumption</a:t>
              </a:r>
            </a:p>
          </p:txBody>
        </p:sp>
        <p:sp>
          <p:nvSpPr>
            <p:cNvPr id="6" name="TextBox 5">
              <a:extLst>
                <a:ext uri="{FF2B5EF4-FFF2-40B4-BE49-F238E27FC236}">
                  <a16:creationId xmlns:a16="http://schemas.microsoft.com/office/drawing/2014/main" id="{B791543F-A2BC-9A82-F8C4-1AA27F377C2E}"/>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7" name="Group 6">
            <a:extLst>
              <a:ext uri="{FF2B5EF4-FFF2-40B4-BE49-F238E27FC236}">
                <a16:creationId xmlns:a16="http://schemas.microsoft.com/office/drawing/2014/main" id="{1AC21354-BA71-A367-33B7-41C0AF91E9EF}"/>
              </a:ext>
            </a:extLst>
          </p:cNvPr>
          <p:cNvGrpSpPr/>
          <p:nvPr/>
        </p:nvGrpSpPr>
        <p:grpSpPr>
          <a:xfrm>
            <a:off x="2164393" y="1329975"/>
            <a:ext cx="1808291" cy="3682700"/>
            <a:chOff x="2164393" y="1329975"/>
            <a:chExt cx="1808291" cy="3682700"/>
          </a:xfrm>
        </p:grpSpPr>
        <p:pic>
          <p:nvPicPr>
            <p:cNvPr id="8" name="Graphic 7">
              <a:extLst>
                <a:ext uri="{FF2B5EF4-FFF2-40B4-BE49-F238E27FC236}">
                  <a16:creationId xmlns:a16="http://schemas.microsoft.com/office/drawing/2014/main" id="{D02B7289-6D5B-CC38-13EA-F4D66C856B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9" name="TextBox 8">
              <a:extLst>
                <a:ext uri="{FF2B5EF4-FFF2-40B4-BE49-F238E27FC236}">
                  <a16:creationId xmlns:a16="http://schemas.microsoft.com/office/drawing/2014/main" id="{B99D8921-3AA2-9A17-26C9-49B66AC9D534}"/>
                </a:ext>
              </a:extLst>
            </p:cNvPr>
            <p:cNvSpPr txBox="1"/>
            <p:nvPr/>
          </p:nvSpPr>
          <p:spPr>
            <a:xfrm>
              <a:off x="2294917" y="1782857"/>
              <a:ext cx="1677767" cy="646331"/>
            </a:xfrm>
            <a:prstGeom prst="rect">
              <a:avLst/>
            </a:prstGeom>
            <a:noFill/>
          </p:spPr>
          <p:txBody>
            <a:bodyPr wrap="none" rtlCol="0">
              <a:spAutoFit/>
            </a:bodyPr>
            <a:lstStyle/>
            <a:p>
              <a:r>
                <a:rPr lang="en-US" b="1" dirty="0">
                  <a:solidFill>
                    <a:srgbClr val="2A355F"/>
                  </a:solidFill>
                  <a:latin typeface="Kamerik205 8" panose="020B0803030600020004" pitchFamily="34" charset="0"/>
                </a:rPr>
                <a:t>App Service</a:t>
              </a:r>
            </a:p>
            <a:p>
              <a:pPr algn="ctr"/>
              <a:r>
                <a:rPr lang="en-US" b="1" dirty="0">
                  <a:solidFill>
                    <a:srgbClr val="2A355F"/>
                  </a:solidFill>
                  <a:latin typeface="Kamerik205 8" panose="020B0803030600020004" pitchFamily="34" charset="0"/>
                </a:rPr>
                <a:t>Plan</a:t>
              </a:r>
            </a:p>
          </p:txBody>
        </p:sp>
        <p:cxnSp>
          <p:nvCxnSpPr>
            <p:cNvPr id="10" name="Straight Connector 9">
              <a:extLst>
                <a:ext uri="{FF2B5EF4-FFF2-40B4-BE49-F238E27FC236}">
                  <a16:creationId xmlns:a16="http://schemas.microsoft.com/office/drawing/2014/main" id="{158EDAC5-3862-5E98-CE01-3F09B7AB672C}"/>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FFC01A4-A63F-B8BC-655B-928F5A8637A9}"/>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spTree>
    <p:extLst>
      <p:ext uri="{BB962C8B-B14F-4D97-AF65-F5344CB8AC3E}">
        <p14:creationId xmlns:p14="http://schemas.microsoft.com/office/powerpoint/2010/main" val="413578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680D5-D935-0D49-ABE5-B238ED74C04A}"/>
              </a:ext>
            </a:extLst>
          </p:cNvPr>
          <p:cNvSpPr>
            <a:spLocks noGrp="1"/>
          </p:cNvSpPr>
          <p:nvPr>
            <p:ph type="title"/>
          </p:nvPr>
        </p:nvSpPr>
        <p:spPr/>
        <p:txBody>
          <a:bodyPr/>
          <a:lstStyle/>
          <a:p>
            <a:r>
              <a:rPr lang="en-US" dirty="0"/>
              <a:t>Many Deployment Options</a:t>
            </a:r>
          </a:p>
        </p:txBody>
      </p:sp>
      <p:grpSp>
        <p:nvGrpSpPr>
          <p:cNvPr id="3" name="Group 2">
            <a:extLst>
              <a:ext uri="{FF2B5EF4-FFF2-40B4-BE49-F238E27FC236}">
                <a16:creationId xmlns:a16="http://schemas.microsoft.com/office/drawing/2014/main" id="{6982150D-D225-14C1-8E79-D055625085D0}"/>
              </a:ext>
            </a:extLst>
          </p:cNvPr>
          <p:cNvGrpSpPr/>
          <p:nvPr/>
        </p:nvGrpSpPr>
        <p:grpSpPr>
          <a:xfrm>
            <a:off x="227261" y="1921356"/>
            <a:ext cx="1828194" cy="2302963"/>
            <a:chOff x="227261" y="1921356"/>
            <a:chExt cx="1828194" cy="2302963"/>
          </a:xfrm>
        </p:grpSpPr>
        <p:pic>
          <p:nvPicPr>
            <p:cNvPr id="4" name="Graphic 3">
              <a:extLst>
                <a:ext uri="{FF2B5EF4-FFF2-40B4-BE49-F238E27FC236}">
                  <a16:creationId xmlns:a16="http://schemas.microsoft.com/office/drawing/2014/main" id="{BAEB4A33-3628-1665-882F-7585325D28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5" name="TextBox 4">
              <a:extLst>
                <a:ext uri="{FF2B5EF4-FFF2-40B4-BE49-F238E27FC236}">
                  <a16:creationId xmlns:a16="http://schemas.microsoft.com/office/drawing/2014/main" id="{17F7A489-1C0A-CD62-F39A-5876DAFBE009}"/>
                </a:ext>
              </a:extLst>
            </p:cNvPr>
            <p:cNvSpPr txBox="1"/>
            <p:nvPr/>
          </p:nvSpPr>
          <p:spPr>
            <a:xfrm>
              <a:off x="227262" y="1921356"/>
              <a:ext cx="1828193"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Consumption</a:t>
              </a:r>
            </a:p>
          </p:txBody>
        </p:sp>
        <p:sp>
          <p:nvSpPr>
            <p:cNvPr id="6" name="TextBox 5">
              <a:extLst>
                <a:ext uri="{FF2B5EF4-FFF2-40B4-BE49-F238E27FC236}">
                  <a16:creationId xmlns:a16="http://schemas.microsoft.com/office/drawing/2014/main" id="{D6D8827D-07F8-60CF-6040-2589B38D8420}"/>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7" name="Group 6">
            <a:extLst>
              <a:ext uri="{FF2B5EF4-FFF2-40B4-BE49-F238E27FC236}">
                <a16:creationId xmlns:a16="http://schemas.microsoft.com/office/drawing/2014/main" id="{816FCEAE-72BC-E956-0C5C-70EAC019142A}"/>
              </a:ext>
            </a:extLst>
          </p:cNvPr>
          <p:cNvGrpSpPr/>
          <p:nvPr/>
        </p:nvGrpSpPr>
        <p:grpSpPr>
          <a:xfrm>
            <a:off x="2164393" y="1329975"/>
            <a:ext cx="1808291" cy="3682700"/>
            <a:chOff x="2164393" y="1329975"/>
            <a:chExt cx="1808291" cy="3682700"/>
          </a:xfrm>
        </p:grpSpPr>
        <p:pic>
          <p:nvPicPr>
            <p:cNvPr id="8" name="Graphic 7">
              <a:extLst>
                <a:ext uri="{FF2B5EF4-FFF2-40B4-BE49-F238E27FC236}">
                  <a16:creationId xmlns:a16="http://schemas.microsoft.com/office/drawing/2014/main" id="{7D05AC73-A079-FA94-947C-A9644512C0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9" name="TextBox 8">
              <a:extLst>
                <a:ext uri="{FF2B5EF4-FFF2-40B4-BE49-F238E27FC236}">
                  <a16:creationId xmlns:a16="http://schemas.microsoft.com/office/drawing/2014/main" id="{3D30F2E8-3B80-ECAC-5510-D8D5C317F18B}"/>
                </a:ext>
              </a:extLst>
            </p:cNvPr>
            <p:cNvSpPr txBox="1"/>
            <p:nvPr/>
          </p:nvSpPr>
          <p:spPr>
            <a:xfrm>
              <a:off x="2294917" y="1782857"/>
              <a:ext cx="1677767" cy="646331"/>
            </a:xfrm>
            <a:prstGeom prst="rect">
              <a:avLst/>
            </a:prstGeom>
            <a:noFill/>
          </p:spPr>
          <p:txBody>
            <a:bodyPr wrap="none" rtlCol="0">
              <a:spAutoFit/>
            </a:bodyPr>
            <a:lstStyle/>
            <a:p>
              <a:r>
                <a:rPr lang="en-US" dirty="0">
                  <a:solidFill>
                    <a:srgbClr val="2A355F"/>
                  </a:solidFill>
                  <a:latin typeface="Kamerik205 8" panose="020B0803030600020004" pitchFamily="34" charset="0"/>
                </a:rPr>
                <a:t>App Service</a:t>
              </a:r>
            </a:p>
            <a:p>
              <a:pPr algn="ctr"/>
              <a:r>
                <a:rPr lang="en-US" dirty="0">
                  <a:solidFill>
                    <a:srgbClr val="2A355F"/>
                  </a:solidFill>
                  <a:latin typeface="Kamerik205 8" panose="020B0803030600020004" pitchFamily="34" charset="0"/>
                </a:rPr>
                <a:t>Plan</a:t>
              </a:r>
            </a:p>
          </p:txBody>
        </p:sp>
        <p:cxnSp>
          <p:nvCxnSpPr>
            <p:cNvPr id="10" name="Straight Connector 9">
              <a:extLst>
                <a:ext uri="{FF2B5EF4-FFF2-40B4-BE49-F238E27FC236}">
                  <a16:creationId xmlns:a16="http://schemas.microsoft.com/office/drawing/2014/main" id="{6F7AF601-C72F-6DCE-D31C-15C002A1F0A9}"/>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F047A-8E89-3F6A-A12F-7F580EE2AFD7}"/>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12" name="Group 11">
            <a:extLst>
              <a:ext uri="{FF2B5EF4-FFF2-40B4-BE49-F238E27FC236}">
                <a16:creationId xmlns:a16="http://schemas.microsoft.com/office/drawing/2014/main" id="{4F25809B-B73D-46E8-D4AB-C93FB8E58830}"/>
              </a:ext>
            </a:extLst>
          </p:cNvPr>
          <p:cNvGrpSpPr/>
          <p:nvPr/>
        </p:nvGrpSpPr>
        <p:grpSpPr>
          <a:xfrm>
            <a:off x="4101525" y="1329975"/>
            <a:ext cx="1854266" cy="3682700"/>
            <a:chOff x="4101525" y="1329975"/>
            <a:chExt cx="1854266" cy="3682700"/>
          </a:xfrm>
        </p:grpSpPr>
        <p:pic>
          <p:nvPicPr>
            <p:cNvPr id="13" name="Graphic 12">
              <a:extLst>
                <a:ext uri="{FF2B5EF4-FFF2-40B4-BE49-F238E27FC236}">
                  <a16:creationId xmlns:a16="http://schemas.microsoft.com/office/drawing/2014/main" id="{61C6C07C-C87A-B778-1B7A-D540F8F8B9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14" name="TextBox 13">
              <a:extLst>
                <a:ext uri="{FF2B5EF4-FFF2-40B4-BE49-F238E27FC236}">
                  <a16:creationId xmlns:a16="http://schemas.microsoft.com/office/drawing/2014/main" id="{335FE732-6055-044A-561B-C0AC3E8B7ADA}"/>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2A355F"/>
                  </a:solidFill>
                </a:rPr>
                <a:t>App Service</a:t>
              </a:r>
            </a:p>
            <a:p>
              <a:r>
                <a:rPr lang="en-US" dirty="0">
                  <a:solidFill>
                    <a:srgbClr val="2A355F"/>
                  </a:solidFill>
                </a:rPr>
                <a:t>Environment</a:t>
              </a:r>
            </a:p>
          </p:txBody>
        </p:sp>
        <p:cxnSp>
          <p:nvCxnSpPr>
            <p:cNvPr id="15" name="Straight Connector 14">
              <a:extLst>
                <a:ext uri="{FF2B5EF4-FFF2-40B4-BE49-F238E27FC236}">
                  <a16:creationId xmlns:a16="http://schemas.microsoft.com/office/drawing/2014/main" id="{9B4C96D5-946D-7415-15FC-F5E1D42F7C61}"/>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AB8CC2A-0C9E-6A24-9A3A-32B0B9E9661C}"/>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spTree>
    <p:extLst>
      <p:ext uri="{BB962C8B-B14F-4D97-AF65-F5344CB8AC3E}">
        <p14:creationId xmlns:p14="http://schemas.microsoft.com/office/powerpoint/2010/main" val="209566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ACECB-AF3C-628B-DC79-4F272E85ACF3}"/>
              </a:ext>
            </a:extLst>
          </p:cNvPr>
          <p:cNvSpPr>
            <a:spLocks noGrp="1"/>
          </p:cNvSpPr>
          <p:nvPr>
            <p:ph type="title"/>
          </p:nvPr>
        </p:nvSpPr>
        <p:spPr/>
        <p:txBody>
          <a:bodyPr/>
          <a:lstStyle/>
          <a:p>
            <a:r>
              <a:rPr lang="en-US" dirty="0"/>
              <a:t>Many Deployment Options</a:t>
            </a:r>
          </a:p>
        </p:txBody>
      </p:sp>
      <p:grpSp>
        <p:nvGrpSpPr>
          <p:cNvPr id="3" name="Group 2">
            <a:extLst>
              <a:ext uri="{FF2B5EF4-FFF2-40B4-BE49-F238E27FC236}">
                <a16:creationId xmlns:a16="http://schemas.microsoft.com/office/drawing/2014/main" id="{C9AF0DC7-09C6-611C-585F-15016129E154}"/>
              </a:ext>
            </a:extLst>
          </p:cNvPr>
          <p:cNvGrpSpPr/>
          <p:nvPr/>
        </p:nvGrpSpPr>
        <p:grpSpPr>
          <a:xfrm>
            <a:off x="227261" y="1921356"/>
            <a:ext cx="1828194" cy="2302963"/>
            <a:chOff x="227261" y="1921356"/>
            <a:chExt cx="1828194" cy="2302963"/>
          </a:xfrm>
        </p:grpSpPr>
        <p:pic>
          <p:nvPicPr>
            <p:cNvPr id="4" name="Graphic 3">
              <a:extLst>
                <a:ext uri="{FF2B5EF4-FFF2-40B4-BE49-F238E27FC236}">
                  <a16:creationId xmlns:a16="http://schemas.microsoft.com/office/drawing/2014/main" id="{4F749A66-C124-32E3-E26F-A458C0AC8D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5" name="TextBox 4">
              <a:extLst>
                <a:ext uri="{FF2B5EF4-FFF2-40B4-BE49-F238E27FC236}">
                  <a16:creationId xmlns:a16="http://schemas.microsoft.com/office/drawing/2014/main" id="{EBDE8734-61CB-9954-A924-32B7CAEA6E4E}"/>
                </a:ext>
              </a:extLst>
            </p:cNvPr>
            <p:cNvSpPr txBox="1"/>
            <p:nvPr/>
          </p:nvSpPr>
          <p:spPr>
            <a:xfrm>
              <a:off x="227262" y="1921356"/>
              <a:ext cx="1828193"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Consumption</a:t>
              </a:r>
            </a:p>
          </p:txBody>
        </p:sp>
        <p:sp>
          <p:nvSpPr>
            <p:cNvPr id="6" name="TextBox 5">
              <a:extLst>
                <a:ext uri="{FF2B5EF4-FFF2-40B4-BE49-F238E27FC236}">
                  <a16:creationId xmlns:a16="http://schemas.microsoft.com/office/drawing/2014/main" id="{82EA7E47-31A2-226B-664A-90D64E6C5B0A}"/>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7" name="Group 6">
            <a:extLst>
              <a:ext uri="{FF2B5EF4-FFF2-40B4-BE49-F238E27FC236}">
                <a16:creationId xmlns:a16="http://schemas.microsoft.com/office/drawing/2014/main" id="{E5C151E1-5C51-82EF-74A4-DE81536A7C30}"/>
              </a:ext>
            </a:extLst>
          </p:cNvPr>
          <p:cNvGrpSpPr/>
          <p:nvPr/>
        </p:nvGrpSpPr>
        <p:grpSpPr>
          <a:xfrm>
            <a:off x="2164393" y="1329975"/>
            <a:ext cx="1808291" cy="3682700"/>
            <a:chOff x="2164393" y="1329975"/>
            <a:chExt cx="1808291" cy="3682700"/>
          </a:xfrm>
        </p:grpSpPr>
        <p:pic>
          <p:nvPicPr>
            <p:cNvPr id="8" name="Graphic 7">
              <a:extLst>
                <a:ext uri="{FF2B5EF4-FFF2-40B4-BE49-F238E27FC236}">
                  <a16:creationId xmlns:a16="http://schemas.microsoft.com/office/drawing/2014/main" id="{E7401058-86F5-1CD6-E57E-0B01FA21F0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9" name="TextBox 8">
              <a:extLst>
                <a:ext uri="{FF2B5EF4-FFF2-40B4-BE49-F238E27FC236}">
                  <a16:creationId xmlns:a16="http://schemas.microsoft.com/office/drawing/2014/main" id="{2BD4E968-1551-A193-ED2C-BA7F7B8BF5A9}"/>
                </a:ext>
              </a:extLst>
            </p:cNvPr>
            <p:cNvSpPr txBox="1"/>
            <p:nvPr/>
          </p:nvSpPr>
          <p:spPr>
            <a:xfrm>
              <a:off x="2294917" y="1782857"/>
              <a:ext cx="1677767" cy="646331"/>
            </a:xfrm>
            <a:prstGeom prst="rect">
              <a:avLst/>
            </a:prstGeom>
            <a:noFill/>
          </p:spPr>
          <p:txBody>
            <a:bodyPr wrap="none" rtlCol="0">
              <a:spAutoFit/>
            </a:bodyPr>
            <a:lstStyle/>
            <a:p>
              <a:r>
                <a:rPr lang="en-US" dirty="0">
                  <a:solidFill>
                    <a:srgbClr val="2A355F"/>
                  </a:solidFill>
                  <a:latin typeface="Kamerik205 8" panose="020B0803030600020004" pitchFamily="34" charset="0"/>
                </a:rPr>
                <a:t>App Service</a:t>
              </a:r>
            </a:p>
            <a:p>
              <a:pPr algn="ctr"/>
              <a:r>
                <a:rPr lang="en-US" dirty="0">
                  <a:solidFill>
                    <a:srgbClr val="2A355F"/>
                  </a:solidFill>
                  <a:latin typeface="Kamerik205 8" panose="020B0803030600020004" pitchFamily="34" charset="0"/>
                </a:rPr>
                <a:t>Plan</a:t>
              </a:r>
            </a:p>
          </p:txBody>
        </p:sp>
        <p:cxnSp>
          <p:nvCxnSpPr>
            <p:cNvPr id="10" name="Straight Connector 9">
              <a:extLst>
                <a:ext uri="{FF2B5EF4-FFF2-40B4-BE49-F238E27FC236}">
                  <a16:creationId xmlns:a16="http://schemas.microsoft.com/office/drawing/2014/main" id="{CCBCF2C1-CA88-7404-26E6-1E32EB832AE0}"/>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BDA63F-1C26-3C84-6105-F4BA273381A3}"/>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12" name="Group 11">
            <a:extLst>
              <a:ext uri="{FF2B5EF4-FFF2-40B4-BE49-F238E27FC236}">
                <a16:creationId xmlns:a16="http://schemas.microsoft.com/office/drawing/2014/main" id="{6D62BACA-C957-0BDA-3E71-4E8C52578DA3}"/>
              </a:ext>
            </a:extLst>
          </p:cNvPr>
          <p:cNvGrpSpPr/>
          <p:nvPr/>
        </p:nvGrpSpPr>
        <p:grpSpPr>
          <a:xfrm>
            <a:off x="4101525" y="1329975"/>
            <a:ext cx="1854266" cy="3682700"/>
            <a:chOff x="4101525" y="1329975"/>
            <a:chExt cx="1854266" cy="3682700"/>
          </a:xfrm>
        </p:grpSpPr>
        <p:pic>
          <p:nvPicPr>
            <p:cNvPr id="13" name="Graphic 12">
              <a:extLst>
                <a:ext uri="{FF2B5EF4-FFF2-40B4-BE49-F238E27FC236}">
                  <a16:creationId xmlns:a16="http://schemas.microsoft.com/office/drawing/2014/main" id="{D4B180A3-9F0F-2213-D81D-716B1DC768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14" name="TextBox 13">
              <a:extLst>
                <a:ext uri="{FF2B5EF4-FFF2-40B4-BE49-F238E27FC236}">
                  <a16:creationId xmlns:a16="http://schemas.microsoft.com/office/drawing/2014/main" id="{48923D97-1AAB-4E89-0686-CD72184C872D}"/>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2A355F"/>
                  </a:solidFill>
                </a:rPr>
                <a:t>App Service</a:t>
              </a:r>
            </a:p>
            <a:p>
              <a:r>
                <a:rPr lang="en-US" dirty="0">
                  <a:solidFill>
                    <a:srgbClr val="2A355F"/>
                  </a:solidFill>
                </a:rPr>
                <a:t>Environment</a:t>
              </a:r>
            </a:p>
          </p:txBody>
        </p:sp>
        <p:cxnSp>
          <p:nvCxnSpPr>
            <p:cNvPr id="15" name="Straight Connector 14">
              <a:extLst>
                <a:ext uri="{FF2B5EF4-FFF2-40B4-BE49-F238E27FC236}">
                  <a16:creationId xmlns:a16="http://schemas.microsoft.com/office/drawing/2014/main" id="{1A09FCB7-C27C-C2D8-2F58-58FE15DE2C30}"/>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DAE90A-4D92-CC54-BAB6-7B436DF6C0E6}"/>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grpSp>
        <p:nvGrpSpPr>
          <p:cNvPr id="17" name="Group 16">
            <a:extLst>
              <a:ext uri="{FF2B5EF4-FFF2-40B4-BE49-F238E27FC236}">
                <a16:creationId xmlns:a16="http://schemas.microsoft.com/office/drawing/2014/main" id="{642D93DD-D63E-4162-2C73-DB5AFFE73569}"/>
              </a:ext>
            </a:extLst>
          </p:cNvPr>
          <p:cNvGrpSpPr/>
          <p:nvPr/>
        </p:nvGrpSpPr>
        <p:grpSpPr>
          <a:xfrm>
            <a:off x="6096000" y="1329975"/>
            <a:ext cx="1807622" cy="3682700"/>
            <a:chOff x="6096000" y="1329975"/>
            <a:chExt cx="1807622" cy="3682700"/>
          </a:xfrm>
        </p:grpSpPr>
        <p:pic>
          <p:nvPicPr>
            <p:cNvPr id="18" name="Graphic 17">
              <a:extLst>
                <a:ext uri="{FF2B5EF4-FFF2-40B4-BE49-F238E27FC236}">
                  <a16:creationId xmlns:a16="http://schemas.microsoft.com/office/drawing/2014/main" id="{A13E81E3-E326-6593-72C4-DAB01C8EFFD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406597" y="2494978"/>
              <a:ext cx="1360009" cy="1360009"/>
            </a:xfrm>
            <a:prstGeom prst="rect">
              <a:avLst/>
            </a:prstGeom>
          </p:spPr>
        </p:pic>
        <p:sp>
          <p:nvSpPr>
            <p:cNvPr id="19" name="TextBox 18">
              <a:extLst>
                <a:ext uri="{FF2B5EF4-FFF2-40B4-BE49-F238E27FC236}">
                  <a16:creationId xmlns:a16="http://schemas.microsoft.com/office/drawing/2014/main" id="{51D7A2F8-4424-C8CD-08D6-3ABFA6251A26}"/>
                </a:ext>
              </a:extLst>
            </p:cNvPr>
            <p:cNvSpPr txBox="1"/>
            <p:nvPr/>
          </p:nvSpPr>
          <p:spPr>
            <a:xfrm>
              <a:off x="6278818" y="2059858"/>
              <a:ext cx="1624804"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Azure Stack</a:t>
              </a:r>
            </a:p>
          </p:txBody>
        </p:sp>
        <p:cxnSp>
          <p:nvCxnSpPr>
            <p:cNvPr id="20" name="Straight Connector 19">
              <a:extLst>
                <a:ext uri="{FF2B5EF4-FFF2-40B4-BE49-F238E27FC236}">
                  <a16:creationId xmlns:a16="http://schemas.microsoft.com/office/drawing/2014/main" id="{734CCCBF-EF70-EEBB-8DBD-32F2A647408E}"/>
                </a:ext>
              </a:extLst>
            </p:cNvPr>
            <p:cNvCxnSpPr>
              <a:cxnSpLocks/>
            </p:cNvCxnSpPr>
            <p:nvPr/>
          </p:nvCxnSpPr>
          <p:spPr>
            <a:xfrm flipH="1">
              <a:off x="6096000" y="1329975"/>
              <a:ext cx="1243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9D36286-BC09-2F48-3E63-4DD5450FB9D6}"/>
                </a:ext>
              </a:extLst>
            </p:cNvPr>
            <p:cNvSpPr txBox="1"/>
            <p:nvPr/>
          </p:nvSpPr>
          <p:spPr>
            <a:xfrm>
              <a:off x="6292401" y="3854987"/>
              <a:ext cx="1588399" cy="369332"/>
            </a:xfrm>
            <a:prstGeom prst="rect">
              <a:avLst/>
            </a:prstGeom>
            <a:noFill/>
          </p:spPr>
          <p:txBody>
            <a:bodyPr wrap="square" rtlCol="0">
              <a:spAutoFit/>
            </a:bodyPr>
            <a:lstStyle/>
            <a:p>
              <a:pPr algn="ctr"/>
              <a:r>
                <a:rPr lang="en-US" dirty="0">
                  <a:solidFill>
                    <a:srgbClr val="1680A7"/>
                  </a:solidFill>
                </a:rPr>
                <a:t>On Premises</a:t>
              </a:r>
            </a:p>
          </p:txBody>
        </p:sp>
      </p:grpSp>
    </p:spTree>
    <p:extLst>
      <p:ext uri="{BB962C8B-B14F-4D97-AF65-F5344CB8AC3E}">
        <p14:creationId xmlns:p14="http://schemas.microsoft.com/office/powerpoint/2010/main" val="2203506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E81C5-2C5D-E509-71C1-E477144A455D}"/>
              </a:ext>
            </a:extLst>
          </p:cNvPr>
          <p:cNvSpPr>
            <a:spLocks noGrp="1"/>
          </p:cNvSpPr>
          <p:nvPr>
            <p:ph type="title"/>
          </p:nvPr>
        </p:nvSpPr>
        <p:spPr/>
        <p:txBody>
          <a:bodyPr/>
          <a:lstStyle/>
          <a:p>
            <a:r>
              <a:rPr lang="en-US" dirty="0"/>
              <a:t>Many Deployment Options</a:t>
            </a:r>
          </a:p>
        </p:txBody>
      </p:sp>
      <p:grpSp>
        <p:nvGrpSpPr>
          <p:cNvPr id="3" name="Group 2">
            <a:extLst>
              <a:ext uri="{FF2B5EF4-FFF2-40B4-BE49-F238E27FC236}">
                <a16:creationId xmlns:a16="http://schemas.microsoft.com/office/drawing/2014/main" id="{07BF1098-F0D8-6B77-580E-82E060ED1C4D}"/>
              </a:ext>
            </a:extLst>
          </p:cNvPr>
          <p:cNvGrpSpPr/>
          <p:nvPr/>
        </p:nvGrpSpPr>
        <p:grpSpPr>
          <a:xfrm>
            <a:off x="227261" y="1921356"/>
            <a:ext cx="1828194" cy="2302963"/>
            <a:chOff x="227261" y="1921356"/>
            <a:chExt cx="1828194" cy="2302963"/>
          </a:xfrm>
        </p:grpSpPr>
        <p:pic>
          <p:nvPicPr>
            <p:cNvPr id="4" name="Graphic 3">
              <a:extLst>
                <a:ext uri="{FF2B5EF4-FFF2-40B4-BE49-F238E27FC236}">
                  <a16:creationId xmlns:a16="http://schemas.microsoft.com/office/drawing/2014/main" id="{2C4B93A7-C4BD-19A1-D4AA-7770E9872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5" name="TextBox 4">
              <a:extLst>
                <a:ext uri="{FF2B5EF4-FFF2-40B4-BE49-F238E27FC236}">
                  <a16:creationId xmlns:a16="http://schemas.microsoft.com/office/drawing/2014/main" id="{32985CF4-6775-2044-3EF0-8A8186EF1E0E}"/>
                </a:ext>
              </a:extLst>
            </p:cNvPr>
            <p:cNvSpPr txBox="1"/>
            <p:nvPr/>
          </p:nvSpPr>
          <p:spPr>
            <a:xfrm>
              <a:off x="227262" y="1921356"/>
              <a:ext cx="1828193"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Consumption</a:t>
              </a:r>
            </a:p>
          </p:txBody>
        </p:sp>
        <p:sp>
          <p:nvSpPr>
            <p:cNvPr id="6" name="TextBox 5">
              <a:extLst>
                <a:ext uri="{FF2B5EF4-FFF2-40B4-BE49-F238E27FC236}">
                  <a16:creationId xmlns:a16="http://schemas.microsoft.com/office/drawing/2014/main" id="{4B550B3C-4C26-CB39-5E9D-B99B1FF87792}"/>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7" name="Group 6">
            <a:extLst>
              <a:ext uri="{FF2B5EF4-FFF2-40B4-BE49-F238E27FC236}">
                <a16:creationId xmlns:a16="http://schemas.microsoft.com/office/drawing/2014/main" id="{34A7A927-B197-42A7-7C28-6E9DB62397F3}"/>
              </a:ext>
            </a:extLst>
          </p:cNvPr>
          <p:cNvGrpSpPr/>
          <p:nvPr/>
        </p:nvGrpSpPr>
        <p:grpSpPr>
          <a:xfrm>
            <a:off x="2164393" y="1329975"/>
            <a:ext cx="1808291" cy="3682700"/>
            <a:chOff x="2164393" y="1329975"/>
            <a:chExt cx="1808291" cy="3682700"/>
          </a:xfrm>
        </p:grpSpPr>
        <p:pic>
          <p:nvPicPr>
            <p:cNvPr id="8" name="Graphic 7">
              <a:extLst>
                <a:ext uri="{FF2B5EF4-FFF2-40B4-BE49-F238E27FC236}">
                  <a16:creationId xmlns:a16="http://schemas.microsoft.com/office/drawing/2014/main" id="{96FD92B5-B365-413E-62CD-CB2C9E7C4E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9" name="TextBox 8">
              <a:extLst>
                <a:ext uri="{FF2B5EF4-FFF2-40B4-BE49-F238E27FC236}">
                  <a16:creationId xmlns:a16="http://schemas.microsoft.com/office/drawing/2014/main" id="{5570A9E1-3EB9-9DE8-4F26-F1B3A52EE6A1}"/>
                </a:ext>
              </a:extLst>
            </p:cNvPr>
            <p:cNvSpPr txBox="1"/>
            <p:nvPr/>
          </p:nvSpPr>
          <p:spPr>
            <a:xfrm>
              <a:off x="2294917" y="1782857"/>
              <a:ext cx="1677767" cy="646331"/>
            </a:xfrm>
            <a:prstGeom prst="rect">
              <a:avLst/>
            </a:prstGeom>
            <a:noFill/>
          </p:spPr>
          <p:txBody>
            <a:bodyPr wrap="none" rtlCol="0">
              <a:spAutoFit/>
            </a:bodyPr>
            <a:lstStyle/>
            <a:p>
              <a:r>
                <a:rPr lang="en-US" dirty="0">
                  <a:solidFill>
                    <a:srgbClr val="2A355F"/>
                  </a:solidFill>
                  <a:latin typeface="Kamerik205 8" panose="020B0803030600020004" pitchFamily="34" charset="0"/>
                </a:rPr>
                <a:t>App Service</a:t>
              </a:r>
            </a:p>
            <a:p>
              <a:pPr algn="ctr"/>
              <a:r>
                <a:rPr lang="en-US" dirty="0">
                  <a:solidFill>
                    <a:srgbClr val="2A355F"/>
                  </a:solidFill>
                  <a:latin typeface="Kamerik205 8" panose="020B0803030600020004" pitchFamily="34" charset="0"/>
                </a:rPr>
                <a:t>Plan</a:t>
              </a:r>
            </a:p>
          </p:txBody>
        </p:sp>
        <p:cxnSp>
          <p:nvCxnSpPr>
            <p:cNvPr id="10" name="Straight Connector 9">
              <a:extLst>
                <a:ext uri="{FF2B5EF4-FFF2-40B4-BE49-F238E27FC236}">
                  <a16:creationId xmlns:a16="http://schemas.microsoft.com/office/drawing/2014/main" id="{C007F33F-F801-BADB-849B-708D5F6659A0}"/>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C8BDE92-6A24-FDF1-5C7C-A641ACBDEA78}"/>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12" name="Group 11">
            <a:extLst>
              <a:ext uri="{FF2B5EF4-FFF2-40B4-BE49-F238E27FC236}">
                <a16:creationId xmlns:a16="http://schemas.microsoft.com/office/drawing/2014/main" id="{26B0CB07-0794-0E1B-9B61-CE5ECDB316AF}"/>
              </a:ext>
            </a:extLst>
          </p:cNvPr>
          <p:cNvGrpSpPr/>
          <p:nvPr/>
        </p:nvGrpSpPr>
        <p:grpSpPr>
          <a:xfrm>
            <a:off x="4101525" y="1329975"/>
            <a:ext cx="1854266" cy="3682700"/>
            <a:chOff x="4101525" y="1329975"/>
            <a:chExt cx="1854266" cy="3682700"/>
          </a:xfrm>
        </p:grpSpPr>
        <p:pic>
          <p:nvPicPr>
            <p:cNvPr id="13" name="Graphic 12">
              <a:extLst>
                <a:ext uri="{FF2B5EF4-FFF2-40B4-BE49-F238E27FC236}">
                  <a16:creationId xmlns:a16="http://schemas.microsoft.com/office/drawing/2014/main" id="{B39BDD62-7556-14B9-2583-9EE14A7523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14" name="TextBox 13">
              <a:extLst>
                <a:ext uri="{FF2B5EF4-FFF2-40B4-BE49-F238E27FC236}">
                  <a16:creationId xmlns:a16="http://schemas.microsoft.com/office/drawing/2014/main" id="{ECA38AAE-D772-A9BD-2030-1E02C3FDA5CA}"/>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2A355F"/>
                  </a:solidFill>
                </a:rPr>
                <a:t>App Service</a:t>
              </a:r>
            </a:p>
            <a:p>
              <a:r>
                <a:rPr lang="en-US" dirty="0">
                  <a:solidFill>
                    <a:srgbClr val="2A355F"/>
                  </a:solidFill>
                </a:rPr>
                <a:t>Environment</a:t>
              </a:r>
            </a:p>
          </p:txBody>
        </p:sp>
        <p:cxnSp>
          <p:nvCxnSpPr>
            <p:cNvPr id="15" name="Straight Connector 14">
              <a:extLst>
                <a:ext uri="{FF2B5EF4-FFF2-40B4-BE49-F238E27FC236}">
                  <a16:creationId xmlns:a16="http://schemas.microsoft.com/office/drawing/2014/main" id="{71767C4D-3BB6-ED79-833F-19410D587FD8}"/>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5B996F9-066C-4C66-C0DC-CAA4FC9C6D8D}"/>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grpSp>
        <p:nvGrpSpPr>
          <p:cNvPr id="17" name="Group 16">
            <a:extLst>
              <a:ext uri="{FF2B5EF4-FFF2-40B4-BE49-F238E27FC236}">
                <a16:creationId xmlns:a16="http://schemas.microsoft.com/office/drawing/2014/main" id="{10EEBDE7-BC64-E5C9-85CF-F9202A1B35F4}"/>
              </a:ext>
            </a:extLst>
          </p:cNvPr>
          <p:cNvGrpSpPr/>
          <p:nvPr/>
        </p:nvGrpSpPr>
        <p:grpSpPr>
          <a:xfrm>
            <a:off x="6096000" y="1329975"/>
            <a:ext cx="1807622" cy="3682700"/>
            <a:chOff x="6096000" y="1329975"/>
            <a:chExt cx="1807622" cy="3682700"/>
          </a:xfrm>
        </p:grpSpPr>
        <p:pic>
          <p:nvPicPr>
            <p:cNvPr id="18" name="Graphic 17">
              <a:extLst>
                <a:ext uri="{FF2B5EF4-FFF2-40B4-BE49-F238E27FC236}">
                  <a16:creationId xmlns:a16="http://schemas.microsoft.com/office/drawing/2014/main" id="{5F66390F-66D5-1F96-C71B-AB371E95FAC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406597" y="2494978"/>
              <a:ext cx="1360009" cy="1360009"/>
            </a:xfrm>
            <a:prstGeom prst="rect">
              <a:avLst/>
            </a:prstGeom>
          </p:spPr>
        </p:pic>
        <p:sp>
          <p:nvSpPr>
            <p:cNvPr id="19" name="TextBox 18">
              <a:extLst>
                <a:ext uri="{FF2B5EF4-FFF2-40B4-BE49-F238E27FC236}">
                  <a16:creationId xmlns:a16="http://schemas.microsoft.com/office/drawing/2014/main" id="{93665429-A762-E5D3-E7BF-DF3FF808F6F1}"/>
                </a:ext>
              </a:extLst>
            </p:cNvPr>
            <p:cNvSpPr txBox="1"/>
            <p:nvPr/>
          </p:nvSpPr>
          <p:spPr>
            <a:xfrm>
              <a:off x="6278818" y="2059858"/>
              <a:ext cx="1624804"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Azure Stack</a:t>
              </a:r>
            </a:p>
          </p:txBody>
        </p:sp>
        <p:cxnSp>
          <p:nvCxnSpPr>
            <p:cNvPr id="20" name="Straight Connector 19">
              <a:extLst>
                <a:ext uri="{FF2B5EF4-FFF2-40B4-BE49-F238E27FC236}">
                  <a16:creationId xmlns:a16="http://schemas.microsoft.com/office/drawing/2014/main" id="{58F9117D-0F8D-BE7D-38CB-74EA30DBB10F}"/>
                </a:ext>
              </a:extLst>
            </p:cNvPr>
            <p:cNvCxnSpPr>
              <a:cxnSpLocks/>
            </p:cNvCxnSpPr>
            <p:nvPr/>
          </p:nvCxnSpPr>
          <p:spPr>
            <a:xfrm flipH="1">
              <a:off x="6096000" y="1329975"/>
              <a:ext cx="1243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FED47AE-5198-411D-D639-3044DF16341C}"/>
                </a:ext>
              </a:extLst>
            </p:cNvPr>
            <p:cNvSpPr txBox="1"/>
            <p:nvPr/>
          </p:nvSpPr>
          <p:spPr>
            <a:xfrm>
              <a:off x="6292401" y="3854987"/>
              <a:ext cx="1588399" cy="369332"/>
            </a:xfrm>
            <a:prstGeom prst="rect">
              <a:avLst/>
            </a:prstGeom>
            <a:noFill/>
          </p:spPr>
          <p:txBody>
            <a:bodyPr wrap="square" rtlCol="0">
              <a:spAutoFit/>
            </a:bodyPr>
            <a:lstStyle/>
            <a:p>
              <a:pPr algn="ctr"/>
              <a:r>
                <a:rPr lang="en-US" dirty="0">
                  <a:solidFill>
                    <a:srgbClr val="1680A7"/>
                  </a:solidFill>
                </a:rPr>
                <a:t>On Premises</a:t>
              </a:r>
            </a:p>
          </p:txBody>
        </p:sp>
      </p:grpSp>
      <p:grpSp>
        <p:nvGrpSpPr>
          <p:cNvPr id="22" name="Group 21">
            <a:extLst>
              <a:ext uri="{FF2B5EF4-FFF2-40B4-BE49-F238E27FC236}">
                <a16:creationId xmlns:a16="http://schemas.microsoft.com/office/drawing/2014/main" id="{8378CFEE-EA8C-16BE-2307-4656ABCF1E80}"/>
              </a:ext>
            </a:extLst>
          </p:cNvPr>
          <p:cNvGrpSpPr/>
          <p:nvPr/>
        </p:nvGrpSpPr>
        <p:grpSpPr>
          <a:xfrm>
            <a:off x="8115335" y="1329975"/>
            <a:ext cx="1746668" cy="3682700"/>
            <a:chOff x="8115335" y="1329975"/>
            <a:chExt cx="1746668" cy="3682700"/>
          </a:xfrm>
        </p:grpSpPr>
        <p:pic>
          <p:nvPicPr>
            <p:cNvPr id="23" name="Graphic 19">
              <a:extLst>
                <a:ext uri="{FF2B5EF4-FFF2-40B4-BE49-F238E27FC236}">
                  <a16:creationId xmlns:a16="http://schemas.microsoft.com/office/drawing/2014/main" id="{DA80DE59-1770-3666-8C7B-81A16B84C58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96593" y="2494978"/>
              <a:ext cx="1342422" cy="1360009"/>
            </a:xfrm>
            <a:prstGeom prst="rect">
              <a:avLst/>
            </a:prstGeom>
          </p:spPr>
        </p:pic>
        <p:sp>
          <p:nvSpPr>
            <p:cNvPr id="24" name="TextBox 23">
              <a:extLst>
                <a:ext uri="{FF2B5EF4-FFF2-40B4-BE49-F238E27FC236}">
                  <a16:creationId xmlns:a16="http://schemas.microsoft.com/office/drawing/2014/main" id="{C5327507-5A0D-0F38-2D61-AC837A905BCD}"/>
                </a:ext>
              </a:extLst>
            </p:cNvPr>
            <p:cNvSpPr txBox="1"/>
            <p:nvPr/>
          </p:nvSpPr>
          <p:spPr>
            <a:xfrm>
              <a:off x="8375911" y="1505860"/>
              <a:ext cx="1454696" cy="923330"/>
            </a:xfrm>
            <a:prstGeom prst="rect">
              <a:avLst/>
            </a:prstGeom>
            <a:noFill/>
          </p:spPr>
          <p:txBody>
            <a:bodyPr wrap="square" rtlCol="0">
              <a:spAutoFit/>
            </a:bodyPr>
            <a:lstStyle/>
            <a:p>
              <a:pPr algn="ctr"/>
              <a:r>
                <a:rPr lang="en-US" dirty="0">
                  <a:solidFill>
                    <a:srgbClr val="2A355F"/>
                  </a:solidFill>
                  <a:latin typeface="Kamerik205 8" panose="020B0803030600020004" pitchFamily="34" charset="0"/>
                </a:rPr>
                <a:t>Azure</a:t>
              </a:r>
            </a:p>
            <a:p>
              <a:pPr algn="ctr"/>
              <a:r>
                <a:rPr lang="en-US" dirty="0">
                  <a:solidFill>
                    <a:srgbClr val="2A355F"/>
                  </a:solidFill>
                  <a:latin typeface="Kamerik205 8" panose="020B0803030600020004" pitchFamily="34" charset="0"/>
                </a:rPr>
                <a:t>Functions</a:t>
              </a:r>
            </a:p>
            <a:p>
              <a:pPr algn="ctr"/>
              <a:r>
                <a:rPr lang="en-US" dirty="0">
                  <a:solidFill>
                    <a:srgbClr val="2A355F"/>
                  </a:solidFill>
                  <a:latin typeface="Kamerik205 8" panose="020B0803030600020004" pitchFamily="34" charset="0"/>
                </a:rPr>
                <a:t>Runtime</a:t>
              </a:r>
            </a:p>
          </p:txBody>
        </p:sp>
        <p:cxnSp>
          <p:nvCxnSpPr>
            <p:cNvPr id="25" name="Straight Connector 24">
              <a:extLst>
                <a:ext uri="{FF2B5EF4-FFF2-40B4-BE49-F238E27FC236}">
                  <a16:creationId xmlns:a16="http://schemas.microsoft.com/office/drawing/2014/main" id="{39F251FF-F9F9-9287-795F-998119465B9C}"/>
                </a:ext>
              </a:extLst>
            </p:cNvPr>
            <p:cNvCxnSpPr>
              <a:cxnSpLocks/>
            </p:cNvCxnSpPr>
            <p:nvPr/>
          </p:nvCxnSpPr>
          <p:spPr>
            <a:xfrm>
              <a:off x="811533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964CE5A-8A4A-1BC0-8EDC-AF6540371117}"/>
                </a:ext>
              </a:extLst>
            </p:cNvPr>
            <p:cNvSpPr txBox="1"/>
            <p:nvPr/>
          </p:nvSpPr>
          <p:spPr>
            <a:xfrm>
              <a:off x="8273604" y="3854987"/>
              <a:ext cx="1588399" cy="646331"/>
            </a:xfrm>
            <a:prstGeom prst="rect">
              <a:avLst/>
            </a:prstGeom>
            <a:noFill/>
          </p:spPr>
          <p:txBody>
            <a:bodyPr wrap="square" rtlCol="0">
              <a:spAutoFit/>
            </a:bodyPr>
            <a:lstStyle/>
            <a:p>
              <a:pPr algn="ctr"/>
              <a:r>
                <a:rPr lang="en-US" dirty="0">
                  <a:solidFill>
                    <a:srgbClr val="1680A7"/>
                  </a:solidFill>
                </a:rPr>
                <a:t>Functions on Your Server</a:t>
              </a:r>
            </a:p>
          </p:txBody>
        </p:sp>
      </p:grpSp>
    </p:spTree>
    <p:extLst>
      <p:ext uri="{BB962C8B-B14F-4D97-AF65-F5344CB8AC3E}">
        <p14:creationId xmlns:p14="http://schemas.microsoft.com/office/powerpoint/2010/main" val="323227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ADF08-41A8-EB80-1455-FD54142A9812}"/>
              </a:ext>
            </a:extLst>
          </p:cNvPr>
          <p:cNvSpPr>
            <a:spLocks noGrp="1"/>
          </p:cNvSpPr>
          <p:nvPr>
            <p:ph type="title"/>
          </p:nvPr>
        </p:nvSpPr>
        <p:spPr/>
        <p:txBody>
          <a:bodyPr/>
          <a:lstStyle/>
          <a:p>
            <a:r>
              <a:rPr lang="en-US" dirty="0"/>
              <a:t>Purchasing Models</a:t>
            </a:r>
          </a:p>
        </p:txBody>
      </p:sp>
      <p:sp>
        <p:nvSpPr>
          <p:cNvPr id="3" name="Content Placeholder 2">
            <a:extLst>
              <a:ext uri="{FF2B5EF4-FFF2-40B4-BE49-F238E27FC236}">
                <a16:creationId xmlns:a16="http://schemas.microsoft.com/office/drawing/2014/main" id="{2238D647-9D51-5744-C8B3-DF99D71A0B9D}"/>
              </a:ext>
            </a:extLst>
          </p:cNvPr>
          <p:cNvSpPr>
            <a:spLocks noGrp="1"/>
          </p:cNvSpPr>
          <p:nvPr>
            <p:ph idx="1"/>
          </p:nvPr>
        </p:nvSpPr>
        <p:spPr/>
        <p:txBody>
          <a:bodyPr/>
          <a:lstStyle/>
          <a:p>
            <a:r>
              <a:rPr lang="en-US" dirty="0"/>
              <a:t>DTU</a:t>
            </a:r>
          </a:p>
          <a:p>
            <a:r>
              <a:rPr lang="en-US" dirty="0" err="1"/>
              <a:t>vCore</a:t>
            </a:r>
            <a:endParaRPr lang="en-US" dirty="0"/>
          </a:p>
        </p:txBody>
      </p:sp>
    </p:spTree>
    <p:extLst>
      <p:ext uri="{BB962C8B-B14F-4D97-AF65-F5344CB8AC3E}">
        <p14:creationId xmlns:p14="http://schemas.microsoft.com/office/powerpoint/2010/main" val="18051615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B2DF2-EBC6-3FF6-BFEB-297A238358A9}"/>
              </a:ext>
            </a:extLst>
          </p:cNvPr>
          <p:cNvSpPr>
            <a:spLocks noGrp="1"/>
          </p:cNvSpPr>
          <p:nvPr>
            <p:ph type="title"/>
          </p:nvPr>
        </p:nvSpPr>
        <p:spPr/>
        <p:txBody>
          <a:bodyPr/>
          <a:lstStyle/>
          <a:p>
            <a:r>
              <a:rPr lang="en-US" dirty="0"/>
              <a:t>Many Deployment Options</a:t>
            </a:r>
          </a:p>
        </p:txBody>
      </p:sp>
      <p:grpSp>
        <p:nvGrpSpPr>
          <p:cNvPr id="27" name="Group 26">
            <a:extLst>
              <a:ext uri="{FF2B5EF4-FFF2-40B4-BE49-F238E27FC236}">
                <a16:creationId xmlns:a16="http://schemas.microsoft.com/office/drawing/2014/main" id="{0CC31BDB-DC0A-3774-562E-002E6CF4E332}"/>
              </a:ext>
            </a:extLst>
          </p:cNvPr>
          <p:cNvGrpSpPr/>
          <p:nvPr/>
        </p:nvGrpSpPr>
        <p:grpSpPr>
          <a:xfrm>
            <a:off x="227261" y="1921356"/>
            <a:ext cx="1828194" cy="2302963"/>
            <a:chOff x="227261" y="1921356"/>
            <a:chExt cx="1828194" cy="2302963"/>
          </a:xfrm>
        </p:grpSpPr>
        <p:pic>
          <p:nvPicPr>
            <p:cNvPr id="28" name="Graphic 27">
              <a:extLst>
                <a:ext uri="{FF2B5EF4-FFF2-40B4-BE49-F238E27FC236}">
                  <a16:creationId xmlns:a16="http://schemas.microsoft.com/office/drawing/2014/main" id="{9724403D-099C-DE91-B38F-F09642C1A3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29" name="TextBox 28">
              <a:extLst>
                <a:ext uri="{FF2B5EF4-FFF2-40B4-BE49-F238E27FC236}">
                  <a16:creationId xmlns:a16="http://schemas.microsoft.com/office/drawing/2014/main" id="{1E35FBEC-E0FB-FE72-C5F6-E951DBD0DBB2}"/>
                </a:ext>
              </a:extLst>
            </p:cNvPr>
            <p:cNvSpPr txBox="1"/>
            <p:nvPr/>
          </p:nvSpPr>
          <p:spPr>
            <a:xfrm>
              <a:off x="227262" y="1921356"/>
              <a:ext cx="1828193"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Consumption</a:t>
              </a:r>
            </a:p>
          </p:txBody>
        </p:sp>
        <p:sp>
          <p:nvSpPr>
            <p:cNvPr id="30" name="TextBox 29">
              <a:extLst>
                <a:ext uri="{FF2B5EF4-FFF2-40B4-BE49-F238E27FC236}">
                  <a16:creationId xmlns:a16="http://schemas.microsoft.com/office/drawing/2014/main" id="{81B13A7C-0D1D-A178-ACF4-E828898BBEF5}"/>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31" name="Group 30">
            <a:extLst>
              <a:ext uri="{FF2B5EF4-FFF2-40B4-BE49-F238E27FC236}">
                <a16:creationId xmlns:a16="http://schemas.microsoft.com/office/drawing/2014/main" id="{827CB995-4291-AF66-B67C-4CE1F0989B1C}"/>
              </a:ext>
            </a:extLst>
          </p:cNvPr>
          <p:cNvGrpSpPr/>
          <p:nvPr/>
        </p:nvGrpSpPr>
        <p:grpSpPr>
          <a:xfrm>
            <a:off x="2164393" y="1329975"/>
            <a:ext cx="1808291" cy="3682700"/>
            <a:chOff x="2164393" y="1329975"/>
            <a:chExt cx="1808291" cy="3682700"/>
          </a:xfrm>
        </p:grpSpPr>
        <p:pic>
          <p:nvPicPr>
            <p:cNvPr id="32" name="Graphic 31">
              <a:extLst>
                <a:ext uri="{FF2B5EF4-FFF2-40B4-BE49-F238E27FC236}">
                  <a16:creationId xmlns:a16="http://schemas.microsoft.com/office/drawing/2014/main" id="{EFC9E6DE-F047-B673-A759-CE68964DF1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33" name="TextBox 32">
              <a:extLst>
                <a:ext uri="{FF2B5EF4-FFF2-40B4-BE49-F238E27FC236}">
                  <a16:creationId xmlns:a16="http://schemas.microsoft.com/office/drawing/2014/main" id="{3154437A-0FF3-DD5A-8764-6CDA2FF69434}"/>
                </a:ext>
              </a:extLst>
            </p:cNvPr>
            <p:cNvSpPr txBox="1"/>
            <p:nvPr/>
          </p:nvSpPr>
          <p:spPr>
            <a:xfrm>
              <a:off x="2294917" y="1782857"/>
              <a:ext cx="1677767" cy="646331"/>
            </a:xfrm>
            <a:prstGeom prst="rect">
              <a:avLst/>
            </a:prstGeom>
            <a:noFill/>
          </p:spPr>
          <p:txBody>
            <a:bodyPr wrap="none" rtlCol="0">
              <a:spAutoFit/>
            </a:bodyPr>
            <a:lstStyle/>
            <a:p>
              <a:r>
                <a:rPr lang="en-US" dirty="0">
                  <a:solidFill>
                    <a:srgbClr val="2A355F"/>
                  </a:solidFill>
                  <a:latin typeface="Kamerik205 8" panose="020B0803030600020004" pitchFamily="34" charset="0"/>
                </a:rPr>
                <a:t>App Service</a:t>
              </a:r>
            </a:p>
            <a:p>
              <a:pPr algn="ctr"/>
              <a:r>
                <a:rPr lang="en-US" dirty="0">
                  <a:solidFill>
                    <a:srgbClr val="2A355F"/>
                  </a:solidFill>
                  <a:latin typeface="Kamerik205 8" panose="020B0803030600020004" pitchFamily="34" charset="0"/>
                </a:rPr>
                <a:t>Plan</a:t>
              </a:r>
            </a:p>
          </p:txBody>
        </p:sp>
        <p:cxnSp>
          <p:nvCxnSpPr>
            <p:cNvPr id="34" name="Straight Connector 33">
              <a:extLst>
                <a:ext uri="{FF2B5EF4-FFF2-40B4-BE49-F238E27FC236}">
                  <a16:creationId xmlns:a16="http://schemas.microsoft.com/office/drawing/2014/main" id="{3A58CE61-1095-BDDA-5ED0-3B3378644372}"/>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B96C6AC-8C10-D29C-A97C-1B1AF673A198}"/>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36" name="Group 35">
            <a:extLst>
              <a:ext uri="{FF2B5EF4-FFF2-40B4-BE49-F238E27FC236}">
                <a16:creationId xmlns:a16="http://schemas.microsoft.com/office/drawing/2014/main" id="{508F70DC-0739-65EB-67CB-BBF2CBA9AF5C}"/>
              </a:ext>
            </a:extLst>
          </p:cNvPr>
          <p:cNvGrpSpPr/>
          <p:nvPr/>
        </p:nvGrpSpPr>
        <p:grpSpPr>
          <a:xfrm>
            <a:off x="4101525" y="1329975"/>
            <a:ext cx="1854266" cy="3682700"/>
            <a:chOff x="4101525" y="1329975"/>
            <a:chExt cx="1854266" cy="3682700"/>
          </a:xfrm>
        </p:grpSpPr>
        <p:pic>
          <p:nvPicPr>
            <p:cNvPr id="37" name="Graphic 36">
              <a:extLst>
                <a:ext uri="{FF2B5EF4-FFF2-40B4-BE49-F238E27FC236}">
                  <a16:creationId xmlns:a16="http://schemas.microsoft.com/office/drawing/2014/main" id="{98849227-8493-588D-9DB9-2FE7A60D84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38" name="TextBox 37">
              <a:extLst>
                <a:ext uri="{FF2B5EF4-FFF2-40B4-BE49-F238E27FC236}">
                  <a16:creationId xmlns:a16="http://schemas.microsoft.com/office/drawing/2014/main" id="{501B4C5F-E619-9B3F-8781-C3DD95BD5E7A}"/>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2A355F"/>
                  </a:solidFill>
                </a:rPr>
                <a:t>App Service</a:t>
              </a:r>
            </a:p>
            <a:p>
              <a:r>
                <a:rPr lang="en-US" dirty="0">
                  <a:solidFill>
                    <a:srgbClr val="2A355F"/>
                  </a:solidFill>
                </a:rPr>
                <a:t>Environment</a:t>
              </a:r>
            </a:p>
          </p:txBody>
        </p:sp>
        <p:cxnSp>
          <p:nvCxnSpPr>
            <p:cNvPr id="39" name="Straight Connector 38">
              <a:extLst>
                <a:ext uri="{FF2B5EF4-FFF2-40B4-BE49-F238E27FC236}">
                  <a16:creationId xmlns:a16="http://schemas.microsoft.com/office/drawing/2014/main" id="{EA104EC9-3267-274B-4350-113440E0BFDD}"/>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1C63EC0-96BF-B948-1B17-50A1497E7C34}"/>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grpSp>
        <p:nvGrpSpPr>
          <p:cNvPr id="41" name="Group 40">
            <a:extLst>
              <a:ext uri="{FF2B5EF4-FFF2-40B4-BE49-F238E27FC236}">
                <a16:creationId xmlns:a16="http://schemas.microsoft.com/office/drawing/2014/main" id="{F9C3879F-C6C8-3A75-F334-7C2B0FF9EA31}"/>
              </a:ext>
            </a:extLst>
          </p:cNvPr>
          <p:cNvGrpSpPr/>
          <p:nvPr/>
        </p:nvGrpSpPr>
        <p:grpSpPr>
          <a:xfrm>
            <a:off x="6096000" y="1329975"/>
            <a:ext cx="1807622" cy="3682700"/>
            <a:chOff x="6096000" y="1329975"/>
            <a:chExt cx="1807622" cy="3682700"/>
          </a:xfrm>
        </p:grpSpPr>
        <p:pic>
          <p:nvPicPr>
            <p:cNvPr id="42" name="Graphic 41">
              <a:extLst>
                <a:ext uri="{FF2B5EF4-FFF2-40B4-BE49-F238E27FC236}">
                  <a16:creationId xmlns:a16="http://schemas.microsoft.com/office/drawing/2014/main" id="{80819606-5CB3-16CC-E03D-FDDCED865B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406597" y="2494978"/>
              <a:ext cx="1360009" cy="1360009"/>
            </a:xfrm>
            <a:prstGeom prst="rect">
              <a:avLst/>
            </a:prstGeom>
          </p:spPr>
        </p:pic>
        <p:sp>
          <p:nvSpPr>
            <p:cNvPr id="43" name="TextBox 42">
              <a:extLst>
                <a:ext uri="{FF2B5EF4-FFF2-40B4-BE49-F238E27FC236}">
                  <a16:creationId xmlns:a16="http://schemas.microsoft.com/office/drawing/2014/main" id="{5321136D-9CEC-B661-DFB6-973DC9AB02FB}"/>
                </a:ext>
              </a:extLst>
            </p:cNvPr>
            <p:cNvSpPr txBox="1"/>
            <p:nvPr/>
          </p:nvSpPr>
          <p:spPr>
            <a:xfrm>
              <a:off x="6278818" y="2059858"/>
              <a:ext cx="1624804"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Azure Stack</a:t>
              </a:r>
            </a:p>
          </p:txBody>
        </p:sp>
        <p:cxnSp>
          <p:nvCxnSpPr>
            <p:cNvPr id="44" name="Straight Connector 43">
              <a:extLst>
                <a:ext uri="{FF2B5EF4-FFF2-40B4-BE49-F238E27FC236}">
                  <a16:creationId xmlns:a16="http://schemas.microsoft.com/office/drawing/2014/main" id="{AAD50173-8854-F414-172B-934F3F9982E0}"/>
                </a:ext>
              </a:extLst>
            </p:cNvPr>
            <p:cNvCxnSpPr>
              <a:cxnSpLocks/>
            </p:cNvCxnSpPr>
            <p:nvPr/>
          </p:nvCxnSpPr>
          <p:spPr>
            <a:xfrm flipH="1">
              <a:off x="6096000" y="1329975"/>
              <a:ext cx="1243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20EC986-6973-5F2B-9DC2-89FF7AA1F306}"/>
                </a:ext>
              </a:extLst>
            </p:cNvPr>
            <p:cNvSpPr txBox="1"/>
            <p:nvPr/>
          </p:nvSpPr>
          <p:spPr>
            <a:xfrm>
              <a:off x="6292401" y="3854987"/>
              <a:ext cx="1588399" cy="369332"/>
            </a:xfrm>
            <a:prstGeom prst="rect">
              <a:avLst/>
            </a:prstGeom>
            <a:noFill/>
          </p:spPr>
          <p:txBody>
            <a:bodyPr wrap="square" rtlCol="0">
              <a:spAutoFit/>
            </a:bodyPr>
            <a:lstStyle/>
            <a:p>
              <a:pPr algn="ctr"/>
              <a:r>
                <a:rPr lang="en-US" dirty="0">
                  <a:solidFill>
                    <a:srgbClr val="1680A7"/>
                  </a:solidFill>
                </a:rPr>
                <a:t>On Premises</a:t>
              </a:r>
            </a:p>
          </p:txBody>
        </p:sp>
      </p:grpSp>
      <p:grpSp>
        <p:nvGrpSpPr>
          <p:cNvPr id="46" name="Group 45">
            <a:extLst>
              <a:ext uri="{FF2B5EF4-FFF2-40B4-BE49-F238E27FC236}">
                <a16:creationId xmlns:a16="http://schemas.microsoft.com/office/drawing/2014/main" id="{C9630405-26F4-B69E-ED02-F00E8340C3DF}"/>
              </a:ext>
            </a:extLst>
          </p:cNvPr>
          <p:cNvGrpSpPr/>
          <p:nvPr/>
        </p:nvGrpSpPr>
        <p:grpSpPr>
          <a:xfrm>
            <a:off x="8115335" y="1329975"/>
            <a:ext cx="1746668" cy="3682700"/>
            <a:chOff x="8115335" y="1329975"/>
            <a:chExt cx="1746668" cy="3682700"/>
          </a:xfrm>
        </p:grpSpPr>
        <p:pic>
          <p:nvPicPr>
            <p:cNvPr id="47" name="Graphic 19">
              <a:extLst>
                <a:ext uri="{FF2B5EF4-FFF2-40B4-BE49-F238E27FC236}">
                  <a16:creationId xmlns:a16="http://schemas.microsoft.com/office/drawing/2014/main" id="{632E540E-B9EF-5319-5987-C87AFED9007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96593" y="2494978"/>
              <a:ext cx="1342422" cy="1360009"/>
            </a:xfrm>
            <a:prstGeom prst="rect">
              <a:avLst/>
            </a:prstGeom>
          </p:spPr>
        </p:pic>
        <p:sp>
          <p:nvSpPr>
            <p:cNvPr id="48" name="TextBox 47">
              <a:extLst>
                <a:ext uri="{FF2B5EF4-FFF2-40B4-BE49-F238E27FC236}">
                  <a16:creationId xmlns:a16="http://schemas.microsoft.com/office/drawing/2014/main" id="{BC0AF1AA-7207-D0A9-4AFA-8E8348D78F6C}"/>
                </a:ext>
              </a:extLst>
            </p:cNvPr>
            <p:cNvSpPr txBox="1"/>
            <p:nvPr/>
          </p:nvSpPr>
          <p:spPr>
            <a:xfrm>
              <a:off x="8375911" y="1505860"/>
              <a:ext cx="1454696" cy="923330"/>
            </a:xfrm>
            <a:prstGeom prst="rect">
              <a:avLst/>
            </a:prstGeom>
            <a:noFill/>
          </p:spPr>
          <p:txBody>
            <a:bodyPr wrap="square" rtlCol="0">
              <a:spAutoFit/>
            </a:bodyPr>
            <a:lstStyle/>
            <a:p>
              <a:pPr algn="ctr"/>
              <a:r>
                <a:rPr lang="en-US" dirty="0">
                  <a:solidFill>
                    <a:srgbClr val="2A355F"/>
                  </a:solidFill>
                  <a:latin typeface="Kamerik205 8" panose="020B0803030600020004" pitchFamily="34" charset="0"/>
                </a:rPr>
                <a:t>Azure</a:t>
              </a:r>
            </a:p>
            <a:p>
              <a:pPr algn="ctr"/>
              <a:r>
                <a:rPr lang="en-US" dirty="0">
                  <a:solidFill>
                    <a:srgbClr val="2A355F"/>
                  </a:solidFill>
                  <a:latin typeface="Kamerik205 8" panose="020B0803030600020004" pitchFamily="34" charset="0"/>
                </a:rPr>
                <a:t>Functions</a:t>
              </a:r>
            </a:p>
            <a:p>
              <a:pPr algn="ctr"/>
              <a:r>
                <a:rPr lang="en-US" dirty="0">
                  <a:solidFill>
                    <a:srgbClr val="2A355F"/>
                  </a:solidFill>
                  <a:latin typeface="Kamerik205 8" panose="020B0803030600020004" pitchFamily="34" charset="0"/>
                </a:rPr>
                <a:t>Runtime</a:t>
              </a:r>
            </a:p>
          </p:txBody>
        </p:sp>
        <p:cxnSp>
          <p:nvCxnSpPr>
            <p:cNvPr id="49" name="Straight Connector 48">
              <a:extLst>
                <a:ext uri="{FF2B5EF4-FFF2-40B4-BE49-F238E27FC236}">
                  <a16:creationId xmlns:a16="http://schemas.microsoft.com/office/drawing/2014/main" id="{AC2468E7-9A85-321B-59A7-2F4EA06712F9}"/>
                </a:ext>
              </a:extLst>
            </p:cNvPr>
            <p:cNvCxnSpPr>
              <a:cxnSpLocks/>
            </p:cNvCxnSpPr>
            <p:nvPr/>
          </p:nvCxnSpPr>
          <p:spPr>
            <a:xfrm>
              <a:off x="811533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A444877-86A6-8474-5290-C1B63B111687}"/>
                </a:ext>
              </a:extLst>
            </p:cNvPr>
            <p:cNvSpPr txBox="1"/>
            <p:nvPr/>
          </p:nvSpPr>
          <p:spPr>
            <a:xfrm>
              <a:off x="8273604" y="3854987"/>
              <a:ext cx="1588399" cy="646331"/>
            </a:xfrm>
            <a:prstGeom prst="rect">
              <a:avLst/>
            </a:prstGeom>
            <a:noFill/>
          </p:spPr>
          <p:txBody>
            <a:bodyPr wrap="square" rtlCol="0">
              <a:spAutoFit/>
            </a:bodyPr>
            <a:lstStyle/>
            <a:p>
              <a:pPr algn="ctr"/>
              <a:r>
                <a:rPr lang="en-US" dirty="0">
                  <a:solidFill>
                    <a:srgbClr val="1680A7"/>
                  </a:solidFill>
                </a:rPr>
                <a:t>Functions on Your Server</a:t>
              </a:r>
            </a:p>
          </p:txBody>
        </p:sp>
      </p:grpSp>
      <p:grpSp>
        <p:nvGrpSpPr>
          <p:cNvPr id="51" name="Group 50">
            <a:extLst>
              <a:ext uri="{FF2B5EF4-FFF2-40B4-BE49-F238E27FC236}">
                <a16:creationId xmlns:a16="http://schemas.microsoft.com/office/drawing/2014/main" id="{E3832077-DB23-BD49-CB44-1EF2AC20F0AF}"/>
              </a:ext>
            </a:extLst>
          </p:cNvPr>
          <p:cNvGrpSpPr/>
          <p:nvPr/>
        </p:nvGrpSpPr>
        <p:grpSpPr>
          <a:xfrm>
            <a:off x="10090185" y="1383208"/>
            <a:ext cx="1759196" cy="3629467"/>
            <a:chOff x="10090185" y="1383208"/>
            <a:chExt cx="1759196" cy="3629467"/>
          </a:xfrm>
        </p:grpSpPr>
        <p:cxnSp>
          <p:nvCxnSpPr>
            <p:cNvPr id="52" name="Straight Connector 51">
              <a:extLst>
                <a:ext uri="{FF2B5EF4-FFF2-40B4-BE49-F238E27FC236}">
                  <a16:creationId xmlns:a16="http://schemas.microsoft.com/office/drawing/2014/main" id="{16D881B8-CFD8-3FA3-5AB6-15DAEBEB6613}"/>
                </a:ext>
              </a:extLst>
            </p:cNvPr>
            <p:cNvCxnSpPr>
              <a:cxnSpLocks/>
            </p:cNvCxnSpPr>
            <p:nvPr/>
          </p:nvCxnSpPr>
          <p:spPr>
            <a:xfrm>
              <a:off x="10090185" y="1383208"/>
              <a:ext cx="0" cy="3629467"/>
            </a:xfrm>
            <a:prstGeom prst="line">
              <a:avLst/>
            </a:prstGeom>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73F924E8-EDFF-35FA-B339-2EA1F1EC7DC1}"/>
                </a:ext>
              </a:extLst>
            </p:cNvPr>
            <p:cNvGrpSpPr/>
            <p:nvPr/>
          </p:nvGrpSpPr>
          <p:grpSpPr>
            <a:xfrm>
              <a:off x="10260982" y="1782859"/>
              <a:ext cx="1588399" cy="2507248"/>
              <a:chOff x="10260982" y="1782859"/>
              <a:chExt cx="1588399" cy="2507248"/>
            </a:xfrm>
          </p:grpSpPr>
          <p:pic>
            <p:nvPicPr>
              <p:cNvPr id="54" name="Graphic 53">
                <a:extLst>
                  <a:ext uri="{FF2B5EF4-FFF2-40B4-BE49-F238E27FC236}">
                    <a16:creationId xmlns:a16="http://schemas.microsoft.com/office/drawing/2014/main" id="{A57B2500-0CBE-FC1F-846B-7FCB99E8D77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369003" y="2494978"/>
                <a:ext cx="1360009" cy="1360009"/>
              </a:xfrm>
              <a:prstGeom prst="rect">
                <a:avLst/>
              </a:prstGeom>
            </p:spPr>
          </p:pic>
          <p:sp>
            <p:nvSpPr>
              <p:cNvPr id="55" name="TextBox 54">
                <a:extLst>
                  <a:ext uri="{FF2B5EF4-FFF2-40B4-BE49-F238E27FC236}">
                    <a16:creationId xmlns:a16="http://schemas.microsoft.com/office/drawing/2014/main" id="{EBAF466D-29C1-984D-1282-A5C1D9238C36}"/>
                  </a:ext>
                </a:extLst>
              </p:cNvPr>
              <p:cNvSpPr txBox="1"/>
              <p:nvPr/>
            </p:nvSpPr>
            <p:spPr>
              <a:xfrm>
                <a:off x="10431049" y="1782859"/>
                <a:ext cx="1235916" cy="646331"/>
              </a:xfrm>
              <a:prstGeom prst="rect">
                <a:avLst/>
              </a:prstGeom>
              <a:noFill/>
            </p:spPr>
            <p:txBody>
              <a:bodyPr wrap="none" rtlCol="0">
                <a:spAutoFit/>
              </a:bodyPr>
              <a:lstStyle/>
              <a:p>
                <a:pPr algn="ctr"/>
                <a:r>
                  <a:rPr lang="en-US" dirty="0">
                    <a:solidFill>
                      <a:srgbClr val="2A355F"/>
                    </a:solidFill>
                    <a:latin typeface="Kamerik205 8" panose="020B0803030600020004" pitchFamily="34" charset="0"/>
                  </a:rPr>
                  <a:t>Azure</a:t>
                </a:r>
              </a:p>
              <a:p>
                <a:pPr algn="ctr"/>
                <a:r>
                  <a:rPr lang="en-US" dirty="0">
                    <a:solidFill>
                      <a:srgbClr val="2A355F"/>
                    </a:solidFill>
                    <a:latin typeface="Kamerik205 8" panose="020B0803030600020004" pitchFamily="34" charset="0"/>
                  </a:rPr>
                  <a:t>IoT Edge</a:t>
                </a:r>
              </a:p>
            </p:txBody>
          </p:sp>
          <p:sp>
            <p:nvSpPr>
              <p:cNvPr id="56" name="TextBox 55">
                <a:extLst>
                  <a:ext uri="{FF2B5EF4-FFF2-40B4-BE49-F238E27FC236}">
                    <a16:creationId xmlns:a16="http://schemas.microsoft.com/office/drawing/2014/main" id="{5D094004-F414-92E3-A187-18D5024132F9}"/>
                  </a:ext>
                </a:extLst>
              </p:cNvPr>
              <p:cNvSpPr txBox="1"/>
              <p:nvPr/>
            </p:nvSpPr>
            <p:spPr>
              <a:xfrm>
                <a:off x="10260982" y="3920775"/>
                <a:ext cx="1588399" cy="369332"/>
              </a:xfrm>
              <a:prstGeom prst="rect">
                <a:avLst/>
              </a:prstGeom>
              <a:noFill/>
            </p:spPr>
            <p:txBody>
              <a:bodyPr wrap="square" rtlCol="0">
                <a:spAutoFit/>
              </a:bodyPr>
              <a:lstStyle/>
              <a:p>
                <a:pPr algn="ctr"/>
                <a:r>
                  <a:rPr lang="en-US" dirty="0">
                    <a:solidFill>
                      <a:srgbClr val="1680A7"/>
                    </a:solidFill>
                  </a:rPr>
                  <a:t>On Devices</a:t>
                </a:r>
              </a:p>
            </p:txBody>
          </p:sp>
        </p:grpSp>
      </p:grpSp>
    </p:spTree>
    <p:extLst>
      <p:ext uri="{BB962C8B-B14F-4D97-AF65-F5344CB8AC3E}">
        <p14:creationId xmlns:p14="http://schemas.microsoft.com/office/powerpoint/2010/main" val="299954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81F29-241F-7AAF-C77A-381398569D7F}"/>
              </a:ext>
            </a:extLst>
          </p:cNvPr>
          <p:cNvSpPr>
            <a:spLocks noGrp="1"/>
          </p:cNvSpPr>
          <p:nvPr>
            <p:ph type="title"/>
          </p:nvPr>
        </p:nvSpPr>
        <p:spPr/>
        <p:txBody>
          <a:bodyPr/>
          <a:lstStyle/>
          <a:p>
            <a:r>
              <a:rPr lang="en-US" dirty="0"/>
              <a:t>Open Source</a:t>
            </a:r>
          </a:p>
        </p:txBody>
      </p:sp>
      <p:pic>
        <p:nvPicPr>
          <p:cNvPr id="3" name="Picture 2">
            <a:extLst>
              <a:ext uri="{FF2B5EF4-FFF2-40B4-BE49-F238E27FC236}">
                <a16:creationId xmlns:a16="http://schemas.microsoft.com/office/drawing/2014/main" id="{05693AE9-8808-7C97-8AAE-D7F405D85A70}"/>
              </a:ext>
            </a:extLst>
          </p:cNvPr>
          <p:cNvPicPr>
            <a:picLocks noChangeAspect="1"/>
          </p:cNvPicPr>
          <p:nvPr/>
        </p:nvPicPr>
        <p:blipFill>
          <a:blip r:embed="rId2"/>
          <a:stretch>
            <a:fillRect/>
          </a:stretch>
        </p:blipFill>
        <p:spPr>
          <a:xfrm>
            <a:off x="3417175" y="1479631"/>
            <a:ext cx="5357649" cy="4138847"/>
          </a:xfrm>
          <a:prstGeom prst="rect">
            <a:avLst/>
          </a:prstGeom>
        </p:spPr>
      </p:pic>
    </p:spTree>
    <p:extLst>
      <p:ext uri="{BB962C8B-B14F-4D97-AF65-F5344CB8AC3E}">
        <p14:creationId xmlns:p14="http://schemas.microsoft.com/office/powerpoint/2010/main" val="219392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BD88-8435-3865-74E9-C99763C16C8C}"/>
              </a:ext>
            </a:extLst>
          </p:cNvPr>
          <p:cNvSpPr>
            <a:spLocks noGrp="1"/>
          </p:cNvSpPr>
          <p:nvPr>
            <p:ph type="title"/>
          </p:nvPr>
        </p:nvSpPr>
        <p:spPr/>
        <p:txBody>
          <a:bodyPr/>
          <a:lstStyle/>
          <a:p>
            <a:r>
              <a:rPr lang="en-US" dirty="0"/>
              <a:t>Supported Triggers and Bindings</a:t>
            </a:r>
          </a:p>
        </p:txBody>
      </p:sp>
      <p:pic>
        <p:nvPicPr>
          <p:cNvPr id="3" name="Graphic 2">
            <a:extLst>
              <a:ext uri="{FF2B5EF4-FFF2-40B4-BE49-F238E27FC236}">
                <a16:creationId xmlns:a16="http://schemas.microsoft.com/office/drawing/2014/main" id="{153ED33F-1273-B89B-D534-9BC0A81426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347" y="2028876"/>
            <a:ext cx="849063" cy="849063"/>
          </a:xfrm>
          <a:prstGeom prst="rect">
            <a:avLst/>
          </a:prstGeom>
        </p:spPr>
      </p:pic>
      <p:pic>
        <p:nvPicPr>
          <p:cNvPr id="4" name="Graphic 3">
            <a:extLst>
              <a:ext uri="{FF2B5EF4-FFF2-40B4-BE49-F238E27FC236}">
                <a16:creationId xmlns:a16="http://schemas.microsoft.com/office/drawing/2014/main" id="{A7F36164-927F-AA9D-D333-AE55DF41AA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654673" y="2047926"/>
            <a:ext cx="849063" cy="849063"/>
          </a:xfrm>
          <a:prstGeom prst="rect">
            <a:avLst/>
          </a:prstGeom>
        </p:spPr>
      </p:pic>
      <p:pic>
        <p:nvPicPr>
          <p:cNvPr id="5" name="Graphic 4">
            <a:extLst>
              <a:ext uri="{FF2B5EF4-FFF2-40B4-BE49-F238E27FC236}">
                <a16:creationId xmlns:a16="http://schemas.microsoft.com/office/drawing/2014/main" id="{C966FE28-8945-85B6-F351-165D0EDD61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762999" y="2047926"/>
            <a:ext cx="849063" cy="849063"/>
          </a:xfrm>
          <a:prstGeom prst="rect">
            <a:avLst/>
          </a:prstGeom>
        </p:spPr>
      </p:pic>
      <p:pic>
        <p:nvPicPr>
          <p:cNvPr id="6" name="Graphic 5">
            <a:extLst>
              <a:ext uri="{FF2B5EF4-FFF2-40B4-BE49-F238E27FC236}">
                <a16:creationId xmlns:a16="http://schemas.microsoft.com/office/drawing/2014/main" id="{7538513E-E850-6785-7A2A-7062BE5162D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871327" y="2207719"/>
            <a:ext cx="849060" cy="624651"/>
          </a:xfrm>
          <a:prstGeom prst="rect">
            <a:avLst/>
          </a:prstGeom>
        </p:spPr>
      </p:pic>
      <p:pic>
        <p:nvPicPr>
          <p:cNvPr id="7" name="Graphic 6">
            <a:extLst>
              <a:ext uri="{FF2B5EF4-FFF2-40B4-BE49-F238E27FC236}">
                <a16:creationId xmlns:a16="http://schemas.microsoft.com/office/drawing/2014/main" id="{127CA628-2144-F2E6-D1E9-6DA631F1E9D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974554" y="2105351"/>
            <a:ext cx="849063" cy="849063"/>
          </a:xfrm>
          <a:prstGeom prst="rect">
            <a:avLst/>
          </a:prstGeom>
        </p:spPr>
      </p:pic>
      <p:pic>
        <p:nvPicPr>
          <p:cNvPr id="8" name="Graphic 7">
            <a:extLst>
              <a:ext uri="{FF2B5EF4-FFF2-40B4-BE49-F238E27FC236}">
                <a16:creationId xmlns:a16="http://schemas.microsoft.com/office/drawing/2014/main" id="{1FB8C876-A127-2B90-37C6-0E13B62FBBC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6077784" y="2105351"/>
            <a:ext cx="849063" cy="849063"/>
          </a:xfrm>
          <a:prstGeom prst="rect">
            <a:avLst/>
          </a:prstGeom>
        </p:spPr>
      </p:pic>
      <p:pic>
        <p:nvPicPr>
          <p:cNvPr id="9" name="Graphic 28">
            <a:extLst>
              <a:ext uri="{FF2B5EF4-FFF2-40B4-BE49-F238E27FC236}">
                <a16:creationId xmlns:a16="http://schemas.microsoft.com/office/drawing/2014/main" id="{D799426E-D724-58DD-CE87-6E12305C9A18}"/>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560636" y="3522274"/>
            <a:ext cx="849063" cy="736296"/>
          </a:xfrm>
          <a:prstGeom prst="rect">
            <a:avLst/>
          </a:prstGeom>
        </p:spPr>
      </p:pic>
      <p:pic>
        <p:nvPicPr>
          <p:cNvPr id="10" name="Graphic 29">
            <a:extLst>
              <a:ext uri="{FF2B5EF4-FFF2-40B4-BE49-F238E27FC236}">
                <a16:creationId xmlns:a16="http://schemas.microsoft.com/office/drawing/2014/main" id="{EF72D42F-2338-91E2-E74D-09316E4EBA9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654673" y="3781026"/>
            <a:ext cx="849056" cy="357183"/>
          </a:xfrm>
          <a:prstGeom prst="rect">
            <a:avLst/>
          </a:prstGeom>
        </p:spPr>
      </p:pic>
      <p:pic>
        <p:nvPicPr>
          <p:cNvPr id="11" name="Graphic 10">
            <a:extLst>
              <a:ext uri="{FF2B5EF4-FFF2-40B4-BE49-F238E27FC236}">
                <a16:creationId xmlns:a16="http://schemas.microsoft.com/office/drawing/2014/main" id="{E7467202-E868-22EB-A4FD-27ED29C69DC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2762998" y="3522273"/>
            <a:ext cx="849063" cy="849063"/>
          </a:xfrm>
          <a:prstGeom prst="rect">
            <a:avLst/>
          </a:prstGeom>
        </p:spPr>
      </p:pic>
      <p:pic>
        <p:nvPicPr>
          <p:cNvPr id="12" name="Graphic 11">
            <a:extLst>
              <a:ext uri="{FF2B5EF4-FFF2-40B4-BE49-F238E27FC236}">
                <a16:creationId xmlns:a16="http://schemas.microsoft.com/office/drawing/2014/main" id="{67C9E015-9CBE-78E2-ABC1-D9B24F4550B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4974554" y="3505738"/>
            <a:ext cx="849063" cy="849063"/>
          </a:xfrm>
          <a:prstGeom prst="rect">
            <a:avLst/>
          </a:prstGeom>
        </p:spPr>
      </p:pic>
      <p:pic>
        <p:nvPicPr>
          <p:cNvPr id="13" name="Graphic 33">
            <a:extLst>
              <a:ext uri="{FF2B5EF4-FFF2-40B4-BE49-F238E27FC236}">
                <a16:creationId xmlns:a16="http://schemas.microsoft.com/office/drawing/2014/main" id="{69CACA2D-4FAD-6F02-29B3-C3844B50528F}"/>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6077784" y="3495071"/>
            <a:ext cx="849063" cy="849063"/>
          </a:xfrm>
          <a:prstGeom prst="rect">
            <a:avLst/>
          </a:prstGeom>
        </p:spPr>
      </p:pic>
      <p:pic>
        <p:nvPicPr>
          <p:cNvPr id="14" name="Picture 13">
            <a:extLst>
              <a:ext uri="{FF2B5EF4-FFF2-40B4-BE49-F238E27FC236}">
                <a16:creationId xmlns:a16="http://schemas.microsoft.com/office/drawing/2014/main" id="{DBC515E0-35F2-A9F2-A66F-5D57E63A2164}"/>
              </a:ext>
            </a:extLst>
          </p:cNvPr>
          <p:cNvPicPr>
            <a:picLocks noChangeAspect="1"/>
          </p:cNvPicPr>
          <p:nvPr/>
        </p:nvPicPr>
        <p:blipFill>
          <a:blip r:embed="rId22">
            <a:extLst>
              <a:ext uri="{28A0092B-C50C-407E-A947-70E740481C1C}">
                <a14:useLocalDpi xmlns:a14="http://schemas.microsoft.com/office/drawing/2010/main" val="0"/>
              </a:ext>
            </a:extLst>
          </a:blip>
          <a:srcRect l="18711" r="18711"/>
          <a:stretch/>
        </p:blipFill>
        <p:spPr>
          <a:xfrm>
            <a:off x="4060578" y="3555431"/>
            <a:ext cx="460760" cy="736296"/>
          </a:xfrm>
          <a:prstGeom prst="rect">
            <a:avLst/>
          </a:prstGeom>
        </p:spPr>
      </p:pic>
      <p:pic>
        <p:nvPicPr>
          <p:cNvPr id="15" name="Graphic 36">
            <a:extLst>
              <a:ext uri="{FF2B5EF4-FFF2-40B4-BE49-F238E27FC236}">
                <a16:creationId xmlns:a16="http://schemas.microsoft.com/office/drawing/2014/main" id="{9492ACBE-AD80-9556-4AD2-21EE63461311}"/>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560636" y="4829366"/>
            <a:ext cx="849063" cy="797302"/>
          </a:xfrm>
          <a:prstGeom prst="rect">
            <a:avLst/>
          </a:prstGeom>
        </p:spPr>
      </p:pic>
      <p:pic>
        <p:nvPicPr>
          <p:cNvPr id="16" name="Graphic 15">
            <a:extLst>
              <a:ext uri="{FF2B5EF4-FFF2-40B4-BE49-F238E27FC236}">
                <a16:creationId xmlns:a16="http://schemas.microsoft.com/office/drawing/2014/main" id="{601238C5-8664-EE78-00EE-0763624868C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1650870" y="4713045"/>
            <a:ext cx="849063" cy="849063"/>
          </a:xfrm>
          <a:prstGeom prst="rect">
            <a:avLst/>
          </a:prstGeom>
        </p:spPr>
      </p:pic>
      <p:pic>
        <p:nvPicPr>
          <p:cNvPr id="17" name="Graphic 16">
            <a:extLst>
              <a:ext uri="{FF2B5EF4-FFF2-40B4-BE49-F238E27FC236}">
                <a16:creationId xmlns:a16="http://schemas.microsoft.com/office/drawing/2014/main" id="{AFBA35A7-7186-F91C-C445-0C809BFF1F3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2762997" y="4715160"/>
            <a:ext cx="849063" cy="849063"/>
          </a:xfrm>
          <a:prstGeom prst="rect">
            <a:avLst/>
          </a:prstGeom>
        </p:spPr>
      </p:pic>
      <p:pic>
        <p:nvPicPr>
          <p:cNvPr id="18" name="Graphic 17">
            <a:extLst>
              <a:ext uri="{FF2B5EF4-FFF2-40B4-BE49-F238E27FC236}">
                <a16:creationId xmlns:a16="http://schemas.microsoft.com/office/drawing/2014/main" id="{123416F0-2E6F-CC07-EF40-25FF2021E9E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3871327" y="4714984"/>
            <a:ext cx="849063" cy="849063"/>
          </a:xfrm>
          <a:prstGeom prst="rect">
            <a:avLst/>
          </a:prstGeom>
        </p:spPr>
      </p:pic>
      <p:pic>
        <p:nvPicPr>
          <p:cNvPr id="19" name="Graphic 40">
            <a:extLst>
              <a:ext uri="{FF2B5EF4-FFF2-40B4-BE49-F238E27FC236}">
                <a16:creationId xmlns:a16="http://schemas.microsoft.com/office/drawing/2014/main" id="{75F1C5BF-85C0-7AEC-6940-5F8CF8166ED1}"/>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5039230" y="4713045"/>
            <a:ext cx="719709" cy="849063"/>
          </a:xfrm>
          <a:prstGeom prst="rect">
            <a:avLst/>
          </a:prstGeom>
        </p:spPr>
      </p:pic>
      <p:pic>
        <p:nvPicPr>
          <p:cNvPr id="20" name="Graphic 41">
            <a:extLst>
              <a:ext uri="{FF2B5EF4-FFF2-40B4-BE49-F238E27FC236}">
                <a16:creationId xmlns:a16="http://schemas.microsoft.com/office/drawing/2014/main" id="{22928CF2-722D-E430-DC66-F80A24EBDF0D}"/>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6077779" y="4880561"/>
            <a:ext cx="849063" cy="636797"/>
          </a:xfrm>
          <a:prstGeom prst="rect">
            <a:avLst/>
          </a:prstGeom>
        </p:spPr>
      </p:pic>
      <p:grpSp>
        <p:nvGrpSpPr>
          <p:cNvPr id="21" name="Group 20">
            <a:extLst>
              <a:ext uri="{FF2B5EF4-FFF2-40B4-BE49-F238E27FC236}">
                <a16:creationId xmlns:a16="http://schemas.microsoft.com/office/drawing/2014/main" id="{4DC46B4E-C3EB-27E3-878D-43D7C6C2F22C}"/>
              </a:ext>
            </a:extLst>
          </p:cNvPr>
          <p:cNvGrpSpPr/>
          <p:nvPr/>
        </p:nvGrpSpPr>
        <p:grpSpPr>
          <a:xfrm>
            <a:off x="8288089" y="2185155"/>
            <a:ext cx="3065711" cy="876265"/>
            <a:chOff x="8288089" y="1532013"/>
            <a:chExt cx="3065711" cy="876265"/>
          </a:xfrm>
        </p:grpSpPr>
        <p:pic>
          <p:nvPicPr>
            <p:cNvPr id="22" name="Graphic 21">
              <a:extLst>
                <a:ext uri="{FF2B5EF4-FFF2-40B4-BE49-F238E27FC236}">
                  <a16:creationId xmlns:a16="http://schemas.microsoft.com/office/drawing/2014/main" id="{D96D2125-41C3-3E43-561A-49C8CE4A301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p:blipFill>
          <p:spPr>
            <a:xfrm>
              <a:off x="8288089" y="1559215"/>
              <a:ext cx="849063" cy="849063"/>
            </a:xfrm>
            <a:prstGeom prst="rect">
              <a:avLst/>
            </a:prstGeom>
          </p:spPr>
        </p:pic>
        <p:pic>
          <p:nvPicPr>
            <p:cNvPr id="23" name="Graphic 22">
              <a:extLst>
                <a:ext uri="{FF2B5EF4-FFF2-40B4-BE49-F238E27FC236}">
                  <a16:creationId xmlns:a16="http://schemas.microsoft.com/office/drawing/2014/main" id="{D4B1A30A-A4EE-F11D-31F8-2F662D241D97}"/>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p:blipFill>
          <p:spPr>
            <a:xfrm>
              <a:off x="9396413" y="1545614"/>
              <a:ext cx="849063" cy="849063"/>
            </a:xfrm>
            <a:prstGeom prst="rect">
              <a:avLst/>
            </a:prstGeom>
          </p:spPr>
        </p:pic>
        <p:pic>
          <p:nvPicPr>
            <p:cNvPr id="24" name="Graphic 23">
              <a:extLst>
                <a:ext uri="{FF2B5EF4-FFF2-40B4-BE49-F238E27FC236}">
                  <a16:creationId xmlns:a16="http://schemas.microsoft.com/office/drawing/2014/main" id="{5AFF51CA-159A-1F5D-F134-0B22A13AD51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p:blipFill>
          <p:spPr>
            <a:xfrm>
              <a:off x="10504737" y="1532013"/>
              <a:ext cx="849063" cy="849063"/>
            </a:xfrm>
            <a:prstGeom prst="rect">
              <a:avLst/>
            </a:prstGeom>
          </p:spPr>
        </p:pic>
      </p:grpSp>
      <p:sp>
        <p:nvSpPr>
          <p:cNvPr id="25" name="Rectangle: Rounded Corners 24">
            <a:extLst>
              <a:ext uri="{FF2B5EF4-FFF2-40B4-BE49-F238E27FC236}">
                <a16:creationId xmlns:a16="http://schemas.microsoft.com/office/drawing/2014/main" id="{DA607121-51C0-D63A-34A7-CB2857E46208}"/>
              </a:ext>
            </a:extLst>
          </p:cNvPr>
          <p:cNvSpPr/>
          <p:nvPr/>
        </p:nvSpPr>
        <p:spPr>
          <a:xfrm>
            <a:off x="8288089" y="3407575"/>
            <a:ext cx="3065711" cy="811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Third Party Bindings</a:t>
            </a:r>
          </a:p>
        </p:txBody>
      </p:sp>
      <p:sp>
        <p:nvSpPr>
          <p:cNvPr id="26" name="Rectangle: Rounded Corners 25">
            <a:extLst>
              <a:ext uri="{FF2B5EF4-FFF2-40B4-BE49-F238E27FC236}">
                <a16:creationId xmlns:a16="http://schemas.microsoft.com/office/drawing/2014/main" id="{79FC443E-2862-E6C2-ADD6-3745E5384D70}"/>
              </a:ext>
            </a:extLst>
          </p:cNvPr>
          <p:cNvSpPr/>
          <p:nvPr/>
        </p:nvSpPr>
        <p:spPr>
          <a:xfrm>
            <a:off x="8288089" y="4564917"/>
            <a:ext cx="3065711" cy="811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Custom Bindings</a:t>
            </a:r>
          </a:p>
        </p:txBody>
      </p:sp>
    </p:spTree>
    <p:extLst>
      <p:ext uri="{BB962C8B-B14F-4D97-AF65-F5344CB8AC3E}">
        <p14:creationId xmlns:p14="http://schemas.microsoft.com/office/powerpoint/2010/main" val="400322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E0EF950-64B7-BDCA-10F4-ACC267615A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8463" y="1594674"/>
            <a:ext cx="3668650" cy="3668650"/>
          </a:xfrm>
          <a:prstGeom prst="rect">
            <a:avLst/>
          </a:prstGeom>
        </p:spPr>
      </p:pic>
      <p:sp>
        <p:nvSpPr>
          <p:cNvPr id="7" name="TextBox 6">
            <a:extLst>
              <a:ext uri="{FF2B5EF4-FFF2-40B4-BE49-F238E27FC236}">
                <a16:creationId xmlns:a16="http://schemas.microsoft.com/office/drawing/2014/main" id="{0B9E7EBC-98C4-738D-7506-8EC90AD6192D}"/>
              </a:ext>
            </a:extLst>
          </p:cNvPr>
          <p:cNvSpPr txBox="1"/>
          <p:nvPr/>
        </p:nvSpPr>
        <p:spPr>
          <a:xfrm>
            <a:off x="4651899" y="3013500"/>
            <a:ext cx="4181145" cy="830997"/>
          </a:xfrm>
          <a:prstGeom prst="rect">
            <a:avLst/>
          </a:prstGeom>
          <a:noFill/>
        </p:spPr>
        <p:txBody>
          <a:bodyPr wrap="none" rtlCol="0">
            <a:spAutoFit/>
          </a:bodyPr>
          <a:lstStyle/>
          <a:p>
            <a:r>
              <a:rPr lang="en-US" sz="4800" b="1" dirty="0"/>
              <a:t>Azure Key Vault</a:t>
            </a:r>
          </a:p>
        </p:txBody>
      </p:sp>
    </p:spTree>
    <p:extLst>
      <p:ext uri="{BB962C8B-B14F-4D97-AF65-F5344CB8AC3E}">
        <p14:creationId xmlns:p14="http://schemas.microsoft.com/office/powerpoint/2010/main" val="14292054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55647-8EB4-1BAF-7BB2-8AADC18433C1}"/>
              </a:ext>
            </a:extLst>
          </p:cNvPr>
          <p:cNvSpPr>
            <a:spLocks noGrp="1"/>
          </p:cNvSpPr>
          <p:nvPr>
            <p:ph type="title"/>
          </p:nvPr>
        </p:nvSpPr>
        <p:spPr/>
        <p:txBody>
          <a:bodyPr/>
          <a:lstStyle/>
          <a:p>
            <a:r>
              <a:rPr lang="en-US" dirty="0"/>
              <a:t>Problems Solved</a:t>
            </a:r>
          </a:p>
        </p:txBody>
      </p:sp>
      <p:sp>
        <p:nvSpPr>
          <p:cNvPr id="3" name="Content Placeholder 2">
            <a:extLst>
              <a:ext uri="{FF2B5EF4-FFF2-40B4-BE49-F238E27FC236}">
                <a16:creationId xmlns:a16="http://schemas.microsoft.com/office/drawing/2014/main" id="{6AC031AA-D647-8D15-9A29-BF0E4847D065}"/>
              </a:ext>
            </a:extLst>
          </p:cNvPr>
          <p:cNvSpPr>
            <a:spLocks noGrp="1"/>
          </p:cNvSpPr>
          <p:nvPr>
            <p:ph idx="1"/>
          </p:nvPr>
        </p:nvSpPr>
        <p:spPr/>
        <p:txBody>
          <a:bodyPr/>
          <a:lstStyle/>
          <a:p>
            <a:r>
              <a:rPr lang="en-US" dirty="0"/>
              <a:t>Secrets Management</a:t>
            </a:r>
          </a:p>
          <a:p>
            <a:r>
              <a:rPr lang="en-US" dirty="0"/>
              <a:t>Key Management</a:t>
            </a:r>
          </a:p>
          <a:p>
            <a:r>
              <a:rPr lang="en-US" dirty="0"/>
              <a:t>Certificate Management</a:t>
            </a:r>
          </a:p>
        </p:txBody>
      </p:sp>
    </p:spTree>
    <p:extLst>
      <p:ext uri="{BB962C8B-B14F-4D97-AF65-F5344CB8AC3E}">
        <p14:creationId xmlns:p14="http://schemas.microsoft.com/office/powerpoint/2010/main" val="27278190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9BA7C-61FD-160D-0AB2-B15EEC095D54}"/>
              </a:ext>
            </a:extLst>
          </p:cNvPr>
          <p:cNvSpPr>
            <a:spLocks noGrp="1"/>
          </p:cNvSpPr>
          <p:nvPr>
            <p:ph type="title"/>
          </p:nvPr>
        </p:nvSpPr>
        <p:spPr/>
        <p:txBody>
          <a:bodyPr/>
          <a:lstStyle/>
          <a:p>
            <a:r>
              <a:rPr lang="en-US" dirty="0"/>
              <a:t>Why use Azure Key Vault</a:t>
            </a:r>
          </a:p>
        </p:txBody>
      </p:sp>
      <p:sp>
        <p:nvSpPr>
          <p:cNvPr id="3" name="Content Placeholder 2">
            <a:extLst>
              <a:ext uri="{FF2B5EF4-FFF2-40B4-BE49-F238E27FC236}">
                <a16:creationId xmlns:a16="http://schemas.microsoft.com/office/drawing/2014/main" id="{68A0237B-5886-393B-04E5-A76EBF711999}"/>
              </a:ext>
            </a:extLst>
          </p:cNvPr>
          <p:cNvSpPr>
            <a:spLocks noGrp="1"/>
          </p:cNvSpPr>
          <p:nvPr>
            <p:ph idx="1"/>
          </p:nvPr>
        </p:nvSpPr>
        <p:spPr/>
        <p:txBody>
          <a:bodyPr/>
          <a:lstStyle/>
          <a:p>
            <a:r>
              <a:rPr lang="en-US" dirty="0"/>
              <a:t>Centralized application secrets</a:t>
            </a:r>
          </a:p>
        </p:txBody>
      </p:sp>
    </p:spTree>
    <p:extLst>
      <p:ext uri="{BB962C8B-B14F-4D97-AF65-F5344CB8AC3E}">
        <p14:creationId xmlns:p14="http://schemas.microsoft.com/office/powerpoint/2010/main" val="20419484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9BA7C-61FD-160D-0AB2-B15EEC095D54}"/>
              </a:ext>
            </a:extLst>
          </p:cNvPr>
          <p:cNvSpPr>
            <a:spLocks noGrp="1"/>
          </p:cNvSpPr>
          <p:nvPr>
            <p:ph type="title"/>
          </p:nvPr>
        </p:nvSpPr>
        <p:spPr/>
        <p:txBody>
          <a:bodyPr/>
          <a:lstStyle/>
          <a:p>
            <a:r>
              <a:rPr lang="en-US" dirty="0"/>
              <a:t>Why use Azure Key Vault</a:t>
            </a:r>
          </a:p>
        </p:txBody>
      </p:sp>
      <p:sp>
        <p:nvSpPr>
          <p:cNvPr id="3" name="Content Placeholder 2">
            <a:extLst>
              <a:ext uri="{FF2B5EF4-FFF2-40B4-BE49-F238E27FC236}">
                <a16:creationId xmlns:a16="http://schemas.microsoft.com/office/drawing/2014/main" id="{68A0237B-5886-393B-04E5-A76EBF711999}"/>
              </a:ext>
            </a:extLst>
          </p:cNvPr>
          <p:cNvSpPr>
            <a:spLocks noGrp="1"/>
          </p:cNvSpPr>
          <p:nvPr>
            <p:ph idx="1"/>
          </p:nvPr>
        </p:nvSpPr>
        <p:spPr/>
        <p:txBody>
          <a:bodyPr/>
          <a:lstStyle/>
          <a:p>
            <a:r>
              <a:rPr lang="en-US" dirty="0"/>
              <a:t>Centralized application secrets</a:t>
            </a:r>
          </a:p>
          <a:p>
            <a:r>
              <a:rPr lang="en-US" dirty="0"/>
              <a:t>Securely store secrets and keys</a:t>
            </a:r>
          </a:p>
        </p:txBody>
      </p:sp>
    </p:spTree>
    <p:extLst>
      <p:ext uri="{BB962C8B-B14F-4D97-AF65-F5344CB8AC3E}">
        <p14:creationId xmlns:p14="http://schemas.microsoft.com/office/powerpoint/2010/main" val="37503379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9BA7C-61FD-160D-0AB2-B15EEC095D54}"/>
              </a:ext>
            </a:extLst>
          </p:cNvPr>
          <p:cNvSpPr>
            <a:spLocks noGrp="1"/>
          </p:cNvSpPr>
          <p:nvPr>
            <p:ph type="title"/>
          </p:nvPr>
        </p:nvSpPr>
        <p:spPr/>
        <p:txBody>
          <a:bodyPr/>
          <a:lstStyle/>
          <a:p>
            <a:r>
              <a:rPr lang="en-US" dirty="0"/>
              <a:t>Why use Azure Key Vault</a:t>
            </a:r>
          </a:p>
        </p:txBody>
      </p:sp>
      <p:sp>
        <p:nvSpPr>
          <p:cNvPr id="3" name="Content Placeholder 2">
            <a:extLst>
              <a:ext uri="{FF2B5EF4-FFF2-40B4-BE49-F238E27FC236}">
                <a16:creationId xmlns:a16="http://schemas.microsoft.com/office/drawing/2014/main" id="{68A0237B-5886-393B-04E5-A76EBF711999}"/>
              </a:ext>
            </a:extLst>
          </p:cNvPr>
          <p:cNvSpPr>
            <a:spLocks noGrp="1"/>
          </p:cNvSpPr>
          <p:nvPr>
            <p:ph idx="1"/>
          </p:nvPr>
        </p:nvSpPr>
        <p:spPr/>
        <p:txBody>
          <a:bodyPr/>
          <a:lstStyle/>
          <a:p>
            <a:r>
              <a:rPr lang="en-US" dirty="0"/>
              <a:t>Centralized application secrets</a:t>
            </a:r>
          </a:p>
          <a:p>
            <a:r>
              <a:rPr lang="en-US" dirty="0"/>
              <a:t>Securely store secrets and keys</a:t>
            </a:r>
          </a:p>
          <a:p>
            <a:r>
              <a:rPr lang="en-US" dirty="0"/>
              <a:t>Monitor access and use</a:t>
            </a:r>
          </a:p>
        </p:txBody>
      </p:sp>
    </p:spTree>
    <p:extLst>
      <p:ext uri="{BB962C8B-B14F-4D97-AF65-F5344CB8AC3E}">
        <p14:creationId xmlns:p14="http://schemas.microsoft.com/office/powerpoint/2010/main" val="18141195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9BA7C-61FD-160D-0AB2-B15EEC095D54}"/>
              </a:ext>
            </a:extLst>
          </p:cNvPr>
          <p:cNvSpPr>
            <a:spLocks noGrp="1"/>
          </p:cNvSpPr>
          <p:nvPr>
            <p:ph type="title"/>
          </p:nvPr>
        </p:nvSpPr>
        <p:spPr/>
        <p:txBody>
          <a:bodyPr/>
          <a:lstStyle/>
          <a:p>
            <a:r>
              <a:rPr lang="en-US" dirty="0"/>
              <a:t>Why use Azure Key Vault</a:t>
            </a:r>
          </a:p>
        </p:txBody>
      </p:sp>
      <p:sp>
        <p:nvSpPr>
          <p:cNvPr id="3" name="Content Placeholder 2">
            <a:extLst>
              <a:ext uri="{FF2B5EF4-FFF2-40B4-BE49-F238E27FC236}">
                <a16:creationId xmlns:a16="http://schemas.microsoft.com/office/drawing/2014/main" id="{68A0237B-5886-393B-04E5-A76EBF711999}"/>
              </a:ext>
            </a:extLst>
          </p:cNvPr>
          <p:cNvSpPr>
            <a:spLocks noGrp="1"/>
          </p:cNvSpPr>
          <p:nvPr>
            <p:ph idx="1"/>
          </p:nvPr>
        </p:nvSpPr>
        <p:spPr/>
        <p:txBody>
          <a:bodyPr/>
          <a:lstStyle/>
          <a:p>
            <a:r>
              <a:rPr lang="en-US" dirty="0"/>
              <a:t>Centralized application secrets</a:t>
            </a:r>
          </a:p>
          <a:p>
            <a:r>
              <a:rPr lang="en-US" dirty="0"/>
              <a:t>Securely store secrets and keys</a:t>
            </a:r>
          </a:p>
          <a:p>
            <a:r>
              <a:rPr lang="en-US" dirty="0"/>
              <a:t>Monitor access and use</a:t>
            </a:r>
          </a:p>
          <a:p>
            <a:r>
              <a:rPr lang="en-US" dirty="0"/>
              <a:t>Simplified administration of application secrets</a:t>
            </a:r>
          </a:p>
        </p:txBody>
      </p:sp>
    </p:spTree>
    <p:extLst>
      <p:ext uri="{BB962C8B-B14F-4D97-AF65-F5344CB8AC3E}">
        <p14:creationId xmlns:p14="http://schemas.microsoft.com/office/powerpoint/2010/main" val="1707391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9BA7C-61FD-160D-0AB2-B15EEC095D54}"/>
              </a:ext>
            </a:extLst>
          </p:cNvPr>
          <p:cNvSpPr>
            <a:spLocks noGrp="1"/>
          </p:cNvSpPr>
          <p:nvPr>
            <p:ph type="title"/>
          </p:nvPr>
        </p:nvSpPr>
        <p:spPr/>
        <p:txBody>
          <a:bodyPr/>
          <a:lstStyle/>
          <a:p>
            <a:r>
              <a:rPr lang="en-US" dirty="0"/>
              <a:t>Why use Azure Key Vault</a:t>
            </a:r>
          </a:p>
        </p:txBody>
      </p:sp>
      <p:sp>
        <p:nvSpPr>
          <p:cNvPr id="3" name="Content Placeholder 2">
            <a:extLst>
              <a:ext uri="{FF2B5EF4-FFF2-40B4-BE49-F238E27FC236}">
                <a16:creationId xmlns:a16="http://schemas.microsoft.com/office/drawing/2014/main" id="{68A0237B-5886-393B-04E5-A76EBF711999}"/>
              </a:ext>
            </a:extLst>
          </p:cNvPr>
          <p:cNvSpPr>
            <a:spLocks noGrp="1"/>
          </p:cNvSpPr>
          <p:nvPr>
            <p:ph idx="1"/>
          </p:nvPr>
        </p:nvSpPr>
        <p:spPr/>
        <p:txBody>
          <a:bodyPr/>
          <a:lstStyle/>
          <a:p>
            <a:r>
              <a:rPr lang="en-US" dirty="0"/>
              <a:t>Centralized application secrets</a:t>
            </a:r>
          </a:p>
          <a:p>
            <a:r>
              <a:rPr lang="en-US" dirty="0"/>
              <a:t>Securely store secrets and keys</a:t>
            </a:r>
          </a:p>
          <a:p>
            <a:r>
              <a:rPr lang="en-US" dirty="0"/>
              <a:t>Monitor access and use</a:t>
            </a:r>
          </a:p>
          <a:p>
            <a:r>
              <a:rPr lang="en-US" dirty="0"/>
              <a:t>Simplified administration of application secrets</a:t>
            </a:r>
          </a:p>
          <a:p>
            <a:r>
              <a:rPr lang="en-US" dirty="0"/>
              <a:t>Integrate with other Azure services</a:t>
            </a:r>
          </a:p>
        </p:txBody>
      </p:sp>
    </p:spTree>
    <p:extLst>
      <p:ext uri="{BB962C8B-B14F-4D97-AF65-F5344CB8AC3E}">
        <p14:creationId xmlns:p14="http://schemas.microsoft.com/office/powerpoint/2010/main" val="3105689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8E487-662F-B232-6DA1-39F369E9D28C}"/>
              </a:ext>
            </a:extLst>
          </p:cNvPr>
          <p:cNvSpPr>
            <a:spLocks noGrp="1"/>
          </p:cNvSpPr>
          <p:nvPr>
            <p:ph type="title"/>
          </p:nvPr>
        </p:nvSpPr>
        <p:spPr/>
        <p:txBody>
          <a:bodyPr/>
          <a:lstStyle/>
          <a:p>
            <a:r>
              <a:rPr lang="en-US" dirty="0"/>
              <a:t>Service Tiers</a:t>
            </a:r>
          </a:p>
        </p:txBody>
      </p:sp>
      <p:sp>
        <p:nvSpPr>
          <p:cNvPr id="3" name="Content Placeholder 2">
            <a:extLst>
              <a:ext uri="{FF2B5EF4-FFF2-40B4-BE49-F238E27FC236}">
                <a16:creationId xmlns:a16="http://schemas.microsoft.com/office/drawing/2014/main" id="{B6DFEF81-1776-DE99-FD6C-6AF917F9191F}"/>
              </a:ext>
            </a:extLst>
          </p:cNvPr>
          <p:cNvSpPr>
            <a:spLocks noGrp="1"/>
          </p:cNvSpPr>
          <p:nvPr>
            <p:ph idx="1"/>
          </p:nvPr>
        </p:nvSpPr>
        <p:spPr/>
        <p:txBody>
          <a:bodyPr/>
          <a:lstStyle/>
          <a:p>
            <a:r>
              <a:rPr lang="en-US" dirty="0"/>
              <a:t>DTU</a:t>
            </a:r>
          </a:p>
          <a:p>
            <a:pPr lvl="1"/>
            <a:r>
              <a:rPr lang="en-US" dirty="0"/>
              <a:t>Basic</a:t>
            </a:r>
          </a:p>
          <a:p>
            <a:pPr lvl="1"/>
            <a:r>
              <a:rPr lang="en-US" dirty="0"/>
              <a:t>Standard</a:t>
            </a:r>
          </a:p>
          <a:p>
            <a:pPr lvl="1"/>
            <a:r>
              <a:rPr lang="en-US" dirty="0"/>
              <a:t>Premium</a:t>
            </a:r>
          </a:p>
          <a:p>
            <a:r>
              <a:rPr lang="en-US" dirty="0" err="1"/>
              <a:t>vCore</a:t>
            </a:r>
            <a:endParaRPr lang="en-US" dirty="0"/>
          </a:p>
          <a:p>
            <a:pPr lvl="1"/>
            <a:r>
              <a:rPr lang="en-US" dirty="0"/>
              <a:t>General Purpose</a:t>
            </a:r>
          </a:p>
          <a:p>
            <a:pPr lvl="1"/>
            <a:r>
              <a:rPr lang="en-US" dirty="0"/>
              <a:t>Business Critical</a:t>
            </a:r>
          </a:p>
          <a:p>
            <a:pPr lvl="1"/>
            <a:r>
              <a:rPr lang="en-US" dirty="0"/>
              <a:t>Hyperscale</a:t>
            </a:r>
          </a:p>
        </p:txBody>
      </p:sp>
    </p:spTree>
    <p:extLst>
      <p:ext uri="{BB962C8B-B14F-4D97-AF65-F5344CB8AC3E}">
        <p14:creationId xmlns:p14="http://schemas.microsoft.com/office/powerpoint/2010/main" val="41580251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EE857CD-F7EE-E6C5-F562-ED066504D0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463" y="1594674"/>
            <a:ext cx="3668651" cy="3668651"/>
          </a:xfrm>
          <a:prstGeom prst="rect">
            <a:avLst/>
          </a:prstGeom>
        </p:spPr>
      </p:pic>
      <p:sp>
        <p:nvSpPr>
          <p:cNvPr id="4" name="TextBox 3">
            <a:extLst>
              <a:ext uri="{FF2B5EF4-FFF2-40B4-BE49-F238E27FC236}">
                <a16:creationId xmlns:a16="http://schemas.microsoft.com/office/drawing/2014/main" id="{DEF2582B-4185-1A40-67F6-02E7FFEEF447}"/>
              </a:ext>
            </a:extLst>
          </p:cNvPr>
          <p:cNvSpPr txBox="1"/>
          <p:nvPr/>
        </p:nvSpPr>
        <p:spPr>
          <a:xfrm>
            <a:off x="4651899" y="3013500"/>
            <a:ext cx="6445547" cy="830997"/>
          </a:xfrm>
          <a:prstGeom prst="rect">
            <a:avLst/>
          </a:prstGeom>
          <a:noFill/>
        </p:spPr>
        <p:txBody>
          <a:bodyPr wrap="none" rtlCol="0">
            <a:spAutoFit/>
          </a:bodyPr>
          <a:lstStyle/>
          <a:p>
            <a:r>
              <a:rPr lang="en-US" sz="4800" b="1" dirty="0"/>
              <a:t>Azure App Configuration</a:t>
            </a:r>
          </a:p>
        </p:txBody>
      </p:sp>
    </p:spTree>
    <p:extLst>
      <p:ext uri="{BB962C8B-B14F-4D97-AF65-F5344CB8AC3E}">
        <p14:creationId xmlns:p14="http://schemas.microsoft.com/office/powerpoint/2010/main" val="12548852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8B7AC-F768-3E89-56C7-9CB2FB2A8543}"/>
              </a:ext>
            </a:extLst>
          </p:cNvPr>
          <p:cNvSpPr>
            <a:spLocks noGrp="1"/>
          </p:cNvSpPr>
          <p:nvPr>
            <p:ph type="title"/>
          </p:nvPr>
        </p:nvSpPr>
        <p:spPr/>
        <p:txBody>
          <a:bodyPr/>
          <a:lstStyle/>
          <a:p>
            <a:r>
              <a:rPr lang="en-US" dirty="0"/>
              <a:t>Benefits</a:t>
            </a:r>
          </a:p>
        </p:txBody>
      </p:sp>
      <p:sp>
        <p:nvSpPr>
          <p:cNvPr id="3" name="Content Placeholder 2">
            <a:extLst>
              <a:ext uri="{FF2B5EF4-FFF2-40B4-BE49-F238E27FC236}">
                <a16:creationId xmlns:a16="http://schemas.microsoft.com/office/drawing/2014/main" id="{BE5C0FC1-6249-214D-2037-A44C001EB14E}"/>
              </a:ext>
            </a:extLst>
          </p:cNvPr>
          <p:cNvSpPr>
            <a:spLocks noGrp="1"/>
          </p:cNvSpPr>
          <p:nvPr>
            <p:ph idx="1"/>
          </p:nvPr>
        </p:nvSpPr>
        <p:spPr/>
        <p:txBody>
          <a:bodyPr/>
          <a:lstStyle/>
          <a:p>
            <a:r>
              <a:rPr lang="en-US" dirty="0"/>
              <a:t>Full managed service that can be set up in minutes</a:t>
            </a:r>
          </a:p>
          <a:p>
            <a:r>
              <a:rPr lang="en-US" dirty="0"/>
              <a:t>Flexible key representations and mappings</a:t>
            </a:r>
          </a:p>
          <a:p>
            <a:r>
              <a:rPr lang="en-US" dirty="0"/>
              <a:t>Tagging with labels</a:t>
            </a:r>
          </a:p>
          <a:p>
            <a:r>
              <a:rPr lang="en-US" dirty="0"/>
              <a:t>Dedicated UI for feature flag management</a:t>
            </a:r>
          </a:p>
          <a:p>
            <a:r>
              <a:rPr lang="en-US" dirty="0"/>
              <a:t>Enhanced security through Azure-managed identities</a:t>
            </a:r>
          </a:p>
          <a:p>
            <a:r>
              <a:rPr lang="en-US" dirty="0"/>
              <a:t>Encryption of sensitive information at rest and in transit</a:t>
            </a:r>
          </a:p>
          <a:p>
            <a:r>
              <a:rPr lang="en-US" dirty="0"/>
              <a:t>Native integration with popular frameworks</a:t>
            </a:r>
          </a:p>
        </p:txBody>
      </p:sp>
    </p:spTree>
    <p:extLst>
      <p:ext uri="{BB962C8B-B14F-4D97-AF65-F5344CB8AC3E}">
        <p14:creationId xmlns:p14="http://schemas.microsoft.com/office/powerpoint/2010/main" val="8354913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B2F9-869B-5F4E-73B3-79B2B0D66303}"/>
              </a:ext>
            </a:extLst>
          </p:cNvPr>
          <p:cNvSpPr>
            <a:spLocks noGrp="1"/>
          </p:cNvSpPr>
          <p:nvPr>
            <p:ph type="title"/>
          </p:nvPr>
        </p:nvSpPr>
        <p:spPr/>
        <p:txBody>
          <a:bodyPr/>
          <a:lstStyle/>
          <a:p>
            <a:r>
              <a:rPr lang="en-US" dirty="0"/>
              <a:t>Providers, Builders, and Clients</a:t>
            </a:r>
          </a:p>
        </p:txBody>
      </p:sp>
      <p:graphicFrame>
        <p:nvGraphicFramePr>
          <p:cNvPr id="4" name="Content Placeholder 3">
            <a:extLst>
              <a:ext uri="{FF2B5EF4-FFF2-40B4-BE49-F238E27FC236}">
                <a16:creationId xmlns:a16="http://schemas.microsoft.com/office/drawing/2014/main" id="{5C243257-2101-ED84-CFB3-6B0141424093}"/>
              </a:ext>
            </a:extLst>
          </p:cNvPr>
          <p:cNvGraphicFramePr>
            <a:graphicFrameLocks noGrp="1"/>
          </p:cNvGraphicFramePr>
          <p:nvPr>
            <p:ph idx="1"/>
            <p:extLst>
              <p:ext uri="{D42A27DB-BD31-4B8C-83A1-F6EECF244321}">
                <p14:modId xmlns:p14="http://schemas.microsoft.com/office/powerpoint/2010/main" val="3164667435"/>
              </p:ext>
            </p:extLst>
          </p:nvPr>
        </p:nvGraphicFramePr>
        <p:xfrm>
          <a:off x="838200" y="1825625"/>
          <a:ext cx="10515600" cy="296672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711074822"/>
                    </a:ext>
                  </a:extLst>
                </a:gridCol>
                <a:gridCol w="5257800">
                  <a:extLst>
                    <a:ext uri="{9D8B030D-6E8A-4147-A177-3AD203B41FA5}">
                      <a16:colId xmlns:a16="http://schemas.microsoft.com/office/drawing/2014/main" val="303347851"/>
                    </a:ext>
                  </a:extLst>
                </a:gridCol>
              </a:tblGrid>
              <a:tr h="370840">
                <a:tc>
                  <a:txBody>
                    <a:bodyPr/>
                    <a:lstStyle/>
                    <a:p>
                      <a:r>
                        <a:rPr lang="en-US" dirty="0"/>
                        <a:t>Programming language and framework</a:t>
                      </a:r>
                    </a:p>
                  </a:txBody>
                  <a:tcPr/>
                </a:tc>
                <a:tc>
                  <a:txBody>
                    <a:bodyPr/>
                    <a:lstStyle/>
                    <a:p>
                      <a:r>
                        <a:rPr lang="en-US" dirty="0"/>
                        <a:t>How to connect</a:t>
                      </a:r>
                    </a:p>
                  </a:txBody>
                  <a:tcPr/>
                </a:tc>
                <a:extLst>
                  <a:ext uri="{0D108BD9-81ED-4DB2-BD59-A6C34878D82A}">
                    <a16:rowId xmlns:a16="http://schemas.microsoft.com/office/drawing/2014/main" val="93526500"/>
                  </a:ext>
                </a:extLst>
              </a:tr>
              <a:tr h="370840">
                <a:tc>
                  <a:txBody>
                    <a:bodyPr/>
                    <a:lstStyle/>
                    <a:p>
                      <a:r>
                        <a:rPr lang="en-US" dirty="0"/>
                        <a:t>.NET Core</a:t>
                      </a:r>
                    </a:p>
                  </a:txBody>
                  <a:tcPr/>
                </a:tc>
                <a:tc>
                  <a:txBody>
                    <a:bodyPr/>
                    <a:lstStyle/>
                    <a:p>
                      <a:r>
                        <a:rPr lang="en-US" dirty="0"/>
                        <a:t>App Configuration </a:t>
                      </a:r>
                    </a:p>
                  </a:txBody>
                  <a:tcPr/>
                </a:tc>
                <a:extLst>
                  <a:ext uri="{0D108BD9-81ED-4DB2-BD59-A6C34878D82A}">
                    <a16:rowId xmlns:a16="http://schemas.microsoft.com/office/drawing/2014/main" val="888450243"/>
                  </a:ext>
                </a:extLst>
              </a:tr>
              <a:tr h="370840">
                <a:tc>
                  <a:txBody>
                    <a:bodyPr/>
                    <a:lstStyle/>
                    <a:p>
                      <a:r>
                        <a:rPr lang="en-US" dirty="0"/>
                        <a:t>ASP.NET Core</a:t>
                      </a:r>
                    </a:p>
                  </a:txBody>
                  <a:tcPr/>
                </a:tc>
                <a:tc>
                  <a:txBody>
                    <a:bodyPr/>
                    <a:lstStyle/>
                    <a:p>
                      <a:r>
                        <a:rPr lang="en-US" dirty="0"/>
                        <a:t>App Configuration provider for .NET Core</a:t>
                      </a:r>
                    </a:p>
                  </a:txBody>
                  <a:tcPr/>
                </a:tc>
                <a:extLst>
                  <a:ext uri="{0D108BD9-81ED-4DB2-BD59-A6C34878D82A}">
                    <a16:rowId xmlns:a16="http://schemas.microsoft.com/office/drawing/2014/main" val="1762592331"/>
                  </a:ext>
                </a:extLst>
              </a:tr>
              <a:tr h="370840">
                <a:tc>
                  <a:txBody>
                    <a:bodyPr/>
                    <a:lstStyle/>
                    <a:p>
                      <a:r>
                        <a:rPr lang="en-US" dirty="0"/>
                        <a:t>.NET Framework and ASP.NET</a:t>
                      </a:r>
                    </a:p>
                  </a:txBody>
                  <a:tcPr/>
                </a:tc>
                <a:tc>
                  <a:txBody>
                    <a:bodyPr/>
                    <a:lstStyle/>
                    <a:p>
                      <a:r>
                        <a:rPr lang="en-US" dirty="0"/>
                        <a:t>App Configuration builder for .NET</a:t>
                      </a:r>
                    </a:p>
                  </a:txBody>
                  <a:tcPr/>
                </a:tc>
                <a:extLst>
                  <a:ext uri="{0D108BD9-81ED-4DB2-BD59-A6C34878D82A}">
                    <a16:rowId xmlns:a16="http://schemas.microsoft.com/office/drawing/2014/main" val="3146887122"/>
                  </a:ext>
                </a:extLst>
              </a:tr>
              <a:tr h="370840">
                <a:tc>
                  <a:txBody>
                    <a:bodyPr/>
                    <a:lstStyle/>
                    <a:p>
                      <a:r>
                        <a:rPr lang="en-US" dirty="0"/>
                        <a:t>Java Spring</a:t>
                      </a:r>
                    </a:p>
                  </a:txBody>
                  <a:tcPr/>
                </a:tc>
                <a:tc>
                  <a:txBody>
                    <a:bodyPr/>
                    <a:lstStyle/>
                    <a:p>
                      <a:r>
                        <a:rPr lang="en-US" dirty="0"/>
                        <a:t>App Configuration provider for Spring Cloud</a:t>
                      </a:r>
                    </a:p>
                  </a:txBody>
                  <a:tcPr/>
                </a:tc>
                <a:extLst>
                  <a:ext uri="{0D108BD9-81ED-4DB2-BD59-A6C34878D82A}">
                    <a16:rowId xmlns:a16="http://schemas.microsoft.com/office/drawing/2014/main" val="2794958714"/>
                  </a:ext>
                </a:extLst>
              </a:tr>
              <a:tr h="370840">
                <a:tc>
                  <a:txBody>
                    <a:bodyPr/>
                    <a:lstStyle/>
                    <a:p>
                      <a:r>
                        <a:rPr lang="en-US" dirty="0"/>
                        <a:t>JavaScript/Node.js</a:t>
                      </a:r>
                    </a:p>
                  </a:txBody>
                  <a:tcPr/>
                </a:tc>
                <a:tc>
                  <a:txBody>
                    <a:bodyPr/>
                    <a:lstStyle/>
                    <a:p>
                      <a:r>
                        <a:rPr lang="en-US" dirty="0"/>
                        <a:t>App Configuration client for JavaScript</a:t>
                      </a:r>
                    </a:p>
                  </a:txBody>
                  <a:tcPr/>
                </a:tc>
                <a:extLst>
                  <a:ext uri="{0D108BD9-81ED-4DB2-BD59-A6C34878D82A}">
                    <a16:rowId xmlns:a16="http://schemas.microsoft.com/office/drawing/2014/main" val="3990624334"/>
                  </a:ext>
                </a:extLst>
              </a:tr>
              <a:tr h="370840">
                <a:tc>
                  <a:txBody>
                    <a:bodyPr/>
                    <a:lstStyle/>
                    <a:p>
                      <a:r>
                        <a:rPr lang="en-US" dirty="0"/>
                        <a:t>Python</a:t>
                      </a:r>
                    </a:p>
                  </a:txBody>
                  <a:tcPr/>
                </a:tc>
                <a:tc>
                  <a:txBody>
                    <a:bodyPr/>
                    <a:lstStyle/>
                    <a:p>
                      <a:r>
                        <a:rPr lang="en-US" dirty="0"/>
                        <a:t>App Configuration client for Python</a:t>
                      </a:r>
                    </a:p>
                  </a:txBody>
                  <a:tcPr/>
                </a:tc>
                <a:extLst>
                  <a:ext uri="{0D108BD9-81ED-4DB2-BD59-A6C34878D82A}">
                    <a16:rowId xmlns:a16="http://schemas.microsoft.com/office/drawing/2014/main" val="2920307462"/>
                  </a:ext>
                </a:extLst>
              </a:tr>
              <a:tr h="370840">
                <a:tc>
                  <a:txBody>
                    <a:bodyPr/>
                    <a:lstStyle/>
                    <a:p>
                      <a:r>
                        <a:rPr lang="en-US" dirty="0"/>
                        <a:t>Other</a:t>
                      </a:r>
                    </a:p>
                  </a:txBody>
                  <a:tcPr/>
                </a:tc>
                <a:tc>
                  <a:txBody>
                    <a:bodyPr/>
                    <a:lstStyle/>
                    <a:p>
                      <a:r>
                        <a:rPr lang="en-US" dirty="0"/>
                        <a:t>App Configuration REST API</a:t>
                      </a:r>
                    </a:p>
                  </a:txBody>
                  <a:tcPr/>
                </a:tc>
                <a:extLst>
                  <a:ext uri="{0D108BD9-81ED-4DB2-BD59-A6C34878D82A}">
                    <a16:rowId xmlns:a16="http://schemas.microsoft.com/office/drawing/2014/main" val="3180856192"/>
                  </a:ext>
                </a:extLst>
              </a:tr>
            </a:tbl>
          </a:graphicData>
        </a:graphic>
      </p:graphicFrame>
    </p:spTree>
    <p:extLst>
      <p:ext uri="{BB962C8B-B14F-4D97-AF65-F5344CB8AC3E}">
        <p14:creationId xmlns:p14="http://schemas.microsoft.com/office/powerpoint/2010/main" val="13705192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BB8B1-D017-5C29-00F8-7BDCA5863096}"/>
              </a:ext>
            </a:extLst>
          </p:cNvPr>
          <p:cNvSpPr>
            <a:spLocks noGrp="1"/>
          </p:cNvSpPr>
          <p:nvPr>
            <p:ph type="title"/>
          </p:nvPr>
        </p:nvSpPr>
        <p:spPr/>
        <p:txBody>
          <a:bodyPr/>
          <a:lstStyle/>
          <a:p>
            <a:r>
              <a:rPr lang="en-US" dirty="0"/>
              <a:t>FAQ</a:t>
            </a:r>
          </a:p>
        </p:txBody>
      </p:sp>
      <p:sp>
        <p:nvSpPr>
          <p:cNvPr id="3" name="Content Placeholder 2">
            <a:extLst>
              <a:ext uri="{FF2B5EF4-FFF2-40B4-BE49-F238E27FC236}">
                <a16:creationId xmlns:a16="http://schemas.microsoft.com/office/drawing/2014/main" id="{000D9802-088F-4E28-16AB-211236D636B2}"/>
              </a:ext>
            </a:extLst>
          </p:cNvPr>
          <p:cNvSpPr>
            <a:spLocks noGrp="1"/>
          </p:cNvSpPr>
          <p:nvPr>
            <p:ph idx="1"/>
          </p:nvPr>
        </p:nvSpPr>
        <p:spPr/>
        <p:txBody>
          <a:bodyPr/>
          <a:lstStyle/>
          <a:p>
            <a:r>
              <a:rPr lang="en-US" dirty="0"/>
              <a:t>How is App Configuration different from Azure Key Vault?</a:t>
            </a:r>
          </a:p>
        </p:txBody>
      </p:sp>
      <p:sp>
        <p:nvSpPr>
          <p:cNvPr id="4" name="TextBox 3">
            <a:extLst>
              <a:ext uri="{FF2B5EF4-FFF2-40B4-BE49-F238E27FC236}">
                <a16:creationId xmlns:a16="http://schemas.microsoft.com/office/drawing/2014/main" id="{1B800CD5-AA77-B714-0366-DF3CE08E9395}"/>
              </a:ext>
            </a:extLst>
          </p:cNvPr>
          <p:cNvSpPr txBox="1"/>
          <p:nvPr/>
        </p:nvSpPr>
        <p:spPr>
          <a:xfrm>
            <a:off x="1074199" y="2476871"/>
            <a:ext cx="4001416" cy="2308324"/>
          </a:xfrm>
          <a:prstGeom prst="rect">
            <a:avLst/>
          </a:prstGeom>
          <a:noFill/>
        </p:spPr>
        <p:txBody>
          <a:bodyPr wrap="none" rtlCol="0">
            <a:spAutoFit/>
          </a:bodyPr>
          <a:lstStyle/>
          <a:p>
            <a:r>
              <a:rPr lang="en-US" dirty="0"/>
              <a:t>App Configuration supports:</a:t>
            </a:r>
          </a:p>
          <a:p>
            <a:endParaRPr lang="en-US" dirty="0"/>
          </a:p>
          <a:p>
            <a:pPr marL="285750" indent="-285750">
              <a:buFont typeface="Arial" panose="020B0604020202020204" pitchFamily="34" charset="0"/>
              <a:buChar char="•"/>
            </a:pPr>
            <a:r>
              <a:rPr lang="en-US" dirty="0"/>
              <a:t>Hierarchical namespaces</a:t>
            </a:r>
          </a:p>
          <a:p>
            <a:pPr marL="285750" indent="-285750">
              <a:buFont typeface="Arial" panose="020B0604020202020204" pitchFamily="34" charset="0"/>
              <a:buChar char="•"/>
            </a:pPr>
            <a:r>
              <a:rPr lang="en-US" dirty="0"/>
              <a:t>Labeling</a:t>
            </a:r>
          </a:p>
          <a:p>
            <a:pPr marL="285750" indent="-285750">
              <a:buFont typeface="Arial" panose="020B0604020202020204" pitchFamily="34" charset="0"/>
              <a:buChar char="•"/>
            </a:pPr>
            <a:r>
              <a:rPr lang="en-US" dirty="0"/>
              <a:t>Extensive queries</a:t>
            </a:r>
          </a:p>
          <a:p>
            <a:pPr marL="285750" indent="-285750">
              <a:buFont typeface="Arial" panose="020B0604020202020204" pitchFamily="34" charset="0"/>
              <a:buChar char="•"/>
            </a:pPr>
            <a:r>
              <a:rPr lang="en-US" dirty="0"/>
              <a:t>Batch retrieval</a:t>
            </a:r>
          </a:p>
          <a:p>
            <a:pPr marL="285750" indent="-285750">
              <a:buFont typeface="Arial" panose="020B0604020202020204" pitchFamily="34" charset="0"/>
              <a:buChar char="•"/>
            </a:pPr>
            <a:r>
              <a:rPr lang="en-US" dirty="0"/>
              <a:t>Specialized management operations</a:t>
            </a:r>
          </a:p>
          <a:p>
            <a:pPr marL="285750" indent="-285750">
              <a:buFont typeface="Arial" panose="020B0604020202020204" pitchFamily="34" charset="0"/>
              <a:buChar char="•"/>
            </a:pPr>
            <a:r>
              <a:rPr lang="en-US" dirty="0"/>
              <a:t>A feature-management user interface</a:t>
            </a:r>
          </a:p>
        </p:txBody>
      </p:sp>
    </p:spTree>
    <p:extLst>
      <p:ext uri="{BB962C8B-B14F-4D97-AF65-F5344CB8AC3E}">
        <p14:creationId xmlns:p14="http://schemas.microsoft.com/office/powerpoint/2010/main" val="2199413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D72E1-CC02-31EF-CFE1-DDAC3D42CAE1}"/>
              </a:ext>
            </a:extLst>
          </p:cNvPr>
          <p:cNvSpPr>
            <a:spLocks noGrp="1"/>
          </p:cNvSpPr>
          <p:nvPr>
            <p:ph type="title"/>
          </p:nvPr>
        </p:nvSpPr>
        <p:spPr/>
        <p:txBody>
          <a:bodyPr/>
          <a:lstStyle/>
          <a:p>
            <a:r>
              <a:rPr lang="en-US" dirty="0"/>
              <a:t>FAQ</a:t>
            </a:r>
          </a:p>
        </p:txBody>
      </p:sp>
      <p:sp>
        <p:nvSpPr>
          <p:cNvPr id="3" name="Content Placeholder 2">
            <a:extLst>
              <a:ext uri="{FF2B5EF4-FFF2-40B4-BE49-F238E27FC236}">
                <a16:creationId xmlns:a16="http://schemas.microsoft.com/office/drawing/2014/main" id="{C4F5CF7F-DD46-47D3-2953-90121DB72A13}"/>
              </a:ext>
            </a:extLst>
          </p:cNvPr>
          <p:cNvSpPr>
            <a:spLocks noGrp="1"/>
          </p:cNvSpPr>
          <p:nvPr>
            <p:ph idx="1"/>
          </p:nvPr>
        </p:nvSpPr>
        <p:spPr/>
        <p:txBody>
          <a:bodyPr/>
          <a:lstStyle/>
          <a:p>
            <a:r>
              <a:rPr lang="en-US" dirty="0"/>
              <a:t>Should I store secrets in App Configuration?</a:t>
            </a:r>
          </a:p>
        </p:txBody>
      </p:sp>
      <p:sp>
        <p:nvSpPr>
          <p:cNvPr id="4" name="TextBox 3">
            <a:extLst>
              <a:ext uri="{FF2B5EF4-FFF2-40B4-BE49-F238E27FC236}">
                <a16:creationId xmlns:a16="http://schemas.microsoft.com/office/drawing/2014/main" id="{B65CDD5F-D13E-F0E7-F32A-78A209E5E969}"/>
              </a:ext>
            </a:extLst>
          </p:cNvPr>
          <p:cNvSpPr txBox="1"/>
          <p:nvPr/>
        </p:nvSpPr>
        <p:spPr>
          <a:xfrm>
            <a:off x="1322773" y="2659559"/>
            <a:ext cx="846707" cy="769441"/>
          </a:xfrm>
          <a:prstGeom prst="rect">
            <a:avLst/>
          </a:prstGeom>
          <a:noFill/>
        </p:spPr>
        <p:txBody>
          <a:bodyPr wrap="none" rtlCol="0">
            <a:spAutoFit/>
          </a:bodyPr>
          <a:lstStyle/>
          <a:p>
            <a:r>
              <a:rPr lang="en-US" sz="4400" dirty="0"/>
              <a:t>No</a:t>
            </a:r>
          </a:p>
        </p:txBody>
      </p:sp>
    </p:spTree>
    <p:extLst>
      <p:ext uri="{BB962C8B-B14F-4D97-AF65-F5344CB8AC3E}">
        <p14:creationId xmlns:p14="http://schemas.microsoft.com/office/powerpoint/2010/main" val="64667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AA442-E39E-948A-4815-B5F54D4DCDFC}"/>
              </a:ext>
            </a:extLst>
          </p:cNvPr>
          <p:cNvSpPr>
            <a:spLocks noGrp="1"/>
          </p:cNvSpPr>
          <p:nvPr>
            <p:ph type="title"/>
          </p:nvPr>
        </p:nvSpPr>
        <p:spPr/>
        <p:txBody>
          <a:bodyPr/>
          <a:lstStyle/>
          <a:p>
            <a:r>
              <a:rPr lang="en-US" dirty="0"/>
              <a:t>FAQ</a:t>
            </a:r>
          </a:p>
        </p:txBody>
      </p:sp>
      <p:sp>
        <p:nvSpPr>
          <p:cNvPr id="3" name="Content Placeholder 2">
            <a:extLst>
              <a:ext uri="{FF2B5EF4-FFF2-40B4-BE49-F238E27FC236}">
                <a16:creationId xmlns:a16="http://schemas.microsoft.com/office/drawing/2014/main" id="{7534CF5D-CB44-2B1A-0DB1-37D245E88CC7}"/>
              </a:ext>
            </a:extLst>
          </p:cNvPr>
          <p:cNvSpPr>
            <a:spLocks noGrp="1"/>
          </p:cNvSpPr>
          <p:nvPr>
            <p:ph idx="1"/>
          </p:nvPr>
        </p:nvSpPr>
        <p:spPr/>
        <p:txBody>
          <a:bodyPr/>
          <a:lstStyle/>
          <a:p>
            <a:r>
              <a:rPr lang="en-US" dirty="0"/>
              <a:t>Does App Configuration encrypt my data?</a:t>
            </a:r>
          </a:p>
        </p:txBody>
      </p:sp>
      <p:sp>
        <p:nvSpPr>
          <p:cNvPr id="4" name="TextBox 3">
            <a:extLst>
              <a:ext uri="{FF2B5EF4-FFF2-40B4-BE49-F238E27FC236}">
                <a16:creationId xmlns:a16="http://schemas.microsoft.com/office/drawing/2014/main" id="{0AF7ABD1-921A-7BDC-C344-200A436976E3}"/>
              </a:ext>
            </a:extLst>
          </p:cNvPr>
          <p:cNvSpPr txBox="1"/>
          <p:nvPr/>
        </p:nvSpPr>
        <p:spPr>
          <a:xfrm>
            <a:off x="1322773" y="2659559"/>
            <a:ext cx="921599" cy="769441"/>
          </a:xfrm>
          <a:prstGeom prst="rect">
            <a:avLst/>
          </a:prstGeom>
          <a:noFill/>
        </p:spPr>
        <p:txBody>
          <a:bodyPr wrap="none" rtlCol="0">
            <a:spAutoFit/>
          </a:bodyPr>
          <a:lstStyle/>
          <a:p>
            <a:r>
              <a:rPr lang="en-US" sz="4400" dirty="0"/>
              <a:t>Yes</a:t>
            </a:r>
          </a:p>
        </p:txBody>
      </p:sp>
    </p:spTree>
    <p:extLst>
      <p:ext uri="{BB962C8B-B14F-4D97-AF65-F5344CB8AC3E}">
        <p14:creationId xmlns:p14="http://schemas.microsoft.com/office/powerpoint/2010/main" val="386534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CEC9-61C6-B35D-D55A-D05BB42F5227}"/>
              </a:ext>
            </a:extLst>
          </p:cNvPr>
          <p:cNvSpPr>
            <a:spLocks noGrp="1"/>
          </p:cNvSpPr>
          <p:nvPr>
            <p:ph type="title"/>
          </p:nvPr>
        </p:nvSpPr>
        <p:spPr/>
        <p:txBody>
          <a:bodyPr/>
          <a:lstStyle/>
          <a:p>
            <a:r>
              <a:rPr lang="en-US" dirty="0"/>
              <a:t>FAQ</a:t>
            </a:r>
          </a:p>
        </p:txBody>
      </p:sp>
      <p:sp>
        <p:nvSpPr>
          <p:cNvPr id="3" name="Content Placeholder 2">
            <a:extLst>
              <a:ext uri="{FF2B5EF4-FFF2-40B4-BE49-F238E27FC236}">
                <a16:creationId xmlns:a16="http://schemas.microsoft.com/office/drawing/2014/main" id="{D551FED5-6856-9A15-F550-442AAF95D75E}"/>
              </a:ext>
            </a:extLst>
          </p:cNvPr>
          <p:cNvSpPr>
            <a:spLocks noGrp="1"/>
          </p:cNvSpPr>
          <p:nvPr>
            <p:ph idx="1"/>
          </p:nvPr>
        </p:nvSpPr>
        <p:spPr/>
        <p:txBody>
          <a:bodyPr/>
          <a:lstStyle/>
          <a:p>
            <a:r>
              <a:rPr lang="en-US" dirty="0"/>
              <a:t>How is App Configuration different from Azure App Service settings?</a:t>
            </a:r>
          </a:p>
        </p:txBody>
      </p:sp>
    </p:spTree>
    <p:extLst>
      <p:ext uri="{BB962C8B-B14F-4D97-AF65-F5344CB8AC3E}">
        <p14:creationId xmlns:p14="http://schemas.microsoft.com/office/powerpoint/2010/main" val="37161707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D8729-7FA7-9B33-467F-4E844C2853F6}"/>
              </a:ext>
            </a:extLst>
          </p:cNvPr>
          <p:cNvSpPr>
            <a:spLocks noGrp="1"/>
          </p:cNvSpPr>
          <p:nvPr>
            <p:ph type="title"/>
          </p:nvPr>
        </p:nvSpPr>
        <p:spPr/>
        <p:txBody>
          <a:bodyPr/>
          <a:lstStyle/>
          <a:p>
            <a:r>
              <a:rPr lang="en-US" dirty="0"/>
              <a:t>FAQ</a:t>
            </a:r>
          </a:p>
        </p:txBody>
      </p:sp>
      <p:sp>
        <p:nvSpPr>
          <p:cNvPr id="3" name="Content Placeholder 2">
            <a:extLst>
              <a:ext uri="{FF2B5EF4-FFF2-40B4-BE49-F238E27FC236}">
                <a16:creationId xmlns:a16="http://schemas.microsoft.com/office/drawing/2014/main" id="{010F0409-1750-AEF7-1830-6A131BB603A8}"/>
              </a:ext>
            </a:extLst>
          </p:cNvPr>
          <p:cNvSpPr>
            <a:spLocks noGrp="1"/>
          </p:cNvSpPr>
          <p:nvPr>
            <p:ph idx="1"/>
          </p:nvPr>
        </p:nvSpPr>
        <p:spPr/>
        <p:txBody>
          <a:bodyPr/>
          <a:lstStyle/>
          <a:p>
            <a:r>
              <a:rPr lang="en-US" dirty="0"/>
              <a:t>Are there any size limitations on keys and values stored in App Configuration?</a:t>
            </a:r>
          </a:p>
        </p:txBody>
      </p:sp>
      <p:sp>
        <p:nvSpPr>
          <p:cNvPr id="4" name="TextBox 3">
            <a:extLst>
              <a:ext uri="{FF2B5EF4-FFF2-40B4-BE49-F238E27FC236}">
                <a16:creationId xmlns:a16="http://schemas.microsoft.com/office/drawing/2014/main" id="{E00C9670-01BE-3E41-F3DE-3BDFAD66BDE2}"/>
              </a:ext>
            </a:extLst>
          </p:cNvPr>
          <p:cNvSpPr txBox="1"/>
          <p:nvPr/>
        </p:nvSpPr>
        <p:spPr>
          <a:xfrm>
            <a:off x="1402672" y="3044279"/>
            <a:ext cx="1473480" cy="769441"/>
          </a:xfrm>
          <a:prstGeom prst="rect">
            <a:avLst/>
          </a:prstGeom>
          <a:noFill/>
        </p:spPr>
        <p:txBody>
          <a:bodyPr wrap="none" rtlCol="0">
            <a:spAutoFit/>
          </a:bodyPr>
          <a:lstStyle/>
          <a:p>
            <a:r>
              <a:rPr lang="en-US" sz="4400" dirty="0"/>
              <a:t>10 </a:t>
            </a:r>
            <a:r>
              <a:rPr lang="en-US" sz="4400" dirty="0" err="1"/>
              <a:t>Kb</a:t>
            </a:r>
            <a:endParaRPr lang="en-US" sz="4400" dirty="0"/>
          </a:p>
        </p:txBody>
      </p:sp>
    </p:spTree>
    <p:extLst>
      <p:ext uri="{BB962C8B-B14F-4D97-AF65-F5344CB8AC3E}">
        <p14:creationId xmlns:p14="http://schemas.microsoft.com/office/powerpoint/2010/main" val="268650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8729C-02F4-FEF0-F68A-E27C2D7061C6}"/>
              </a:ext>
            </a:extLst>
          </p:cNvPr>
          <p:cNvSpPr>
            <a:spLocks noGrp="1"/>
          </p:cNvSpPr>
          <p:nvPr>
            <p:ph type="title"/>
          </p:nvPr>
        </p:nvSpPr>
        <p:spPr/>
        <p:txBody>
          <a:bodyPr/>
          <a:lstStyle/>
          <a:p>
            <a:r>
              <a:rPr lang="en-US" dirty="0"/>
              <a:t>FAQ</a:t>
            </a:r>
          </a:p>
        </p:txBody>
      </p:sp>
      <p:sp>
        <p:nvSpPr>
          <p:cNvPr id="3" name="Content Placeholder 2">
            <a:extLst>
              <a:ext uri="{FF2B5EF4-FFF2-40B4-BE49-F238E27FC236}">
                <a16:creationId xmlns:a16="http://schemas.microsoft.com/office/drawing/2014/main" id="{4C8F21BA-C637-36AA-6437-2E65F72386AF}"/>
              </a:ext>
            </a:extLst>
          </p:cNvPr>
          <p:cNvSpPr>
            <a:spLocks noGrp="1"/>
          </p:cNvSpPr>
          <p:nvPr>
            <p:ph idx="1"/>
          </p:nvPr>
        </p:nvSpPr>
        <p:spPr/>
        <p:txBody>
          <a:bodyPr/>
          <a:lstStyle/>
          <a:p>
            <a:r>
              <a:rPr lang="en-US" dirty="0"/>
              <a:t>How should I store configurations for multiple environments (test, staging, production, and so on)?</a:t>
            </a:r>
          </a:p>
        </p:txBody>
      </p:sp>
    </p:spTree>
    <p:extLst>
      <p:ext uri="{BB962C8B-B14F-4D97-AF65-F5344CB8AC3E}">
        <p14:creationId xmlns:p14="http://schemas.microsoft.com/office/powerpoint/2010/main" val="7118125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F9C14-F791-43B5-51DA-1F1339CC14C1}"/>
              </a:ext>
            </a:extLst>
          </p:cNvPr>
          <p:cNvSpPr>
            <a:spLocks noGrp="1"/>
          </p:cNvSpPr>
          <p:nvPr>
            <p:ph type="title"/>
          </p:nvPr>
        </p:nvSpPr>
        <p:spPr/>
        <p:txBody>
          <a:bodyPr/>
          <a:lstStyle/>
          <a:p>
            <a:r>
              <a:rPr lang="en-US" dirty="0"/>
              <a:t>FAQ</a:t>
            </a:r>
          </a:p>
        </p:txBody>
      </p:sp>
      <p:sp>
        <p:nvSpPr>
          <p:cNvPr id="3" name="Content Placeholder 2">
            <a:extLst>
              <a:ext uri="{FF2B5EF4-FFF2-40B4-BE49-F238E27FC236}">
                <a16:creationId xmlns:a16="http://schemas.microsoft.com/office/drawing/2014/main" id="{800D1742-1339-1FC3-5DF6-F1066EC2DF7E}"/>
              </a:ext>
            </a:extLst>
          </p:cNvPr>
          <p:cNvSpPr>
            <a:spLocks noGrp="1"/>
          </p:cNvSpPr>
          <p:nvPr>
            <p:ph idx="1"/>
          </p:nvPr>
        </p:nvSpPr>
        <p:spPr/>
        <p:txBody>
          <a:bodyPr/>
          <a:lstStyle/>
          <a:p>
            <a:r>
              <a:rPr lang="en-US" dirty="0"/>
              <a:t>Where does data stored in App Configuration reside?</a:t>
            </a:r>
          </a:p>
        </p:txBody>
      </p:sp>
    </p:spTree>
    <p:extLst>
      <p:ext uri="{BB962C8B-B14F-4D97-AF65-F5344CB8AC3E}">
        <p14:creationId xmlns:p14="http://schemas.microsoft.com/office/powerpoint/2010/main" val="1982961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6679-F76C-C84B-C9C1-121A68102A75}"/>
              </a:ext>
            </a:extLst>
          </p:cNvPr>
          <p:cNvSpPr>
            <a:spLocks noGrp="1"/>
          </p:cNvSpPr>
          <p:nvPr>
            <p:ph type="title"/>
          </p:nvPr>
        </p:nvSpPr>
        <p:spPr/>
        <p:txBody>
          <a:bodyPr/>
          <a:lstStyle/>
          <a:p>
            <a:r>
              <a:rPr lang="en-US" dirty="0"/>
              <a:t>Compute Tiers</a:t>
            </a:r>
          </a:p>
        </p:txBody>
      </p:sp>
      <p:sp>
        <p:nvSpPr>
          <p:cNvPr id="3" name="Content Placeholder 2">
            <a:extLst>
              <a:ext uri="{FF2B5EF4-FFF2-40B4-BE49-F238E27FC236}">
                <a16:creationId xmlns:a16="http://schemas.microsoft.com/office/drawing/2014/main" id="{AC68F52E-2FB3-21E2-09AB-E0C2E6FB7231}"/>
              </a:ext>
            </a:extLst>
          </p:cNvPr>
          <p:cNvSpPr>
            <a:spLocks noGrp="1"/>
          </p:cNvSpPr>
          <p:nvPr>
            <p:ph idx="1"/>
          </p:nvPr>
        </p:nvSpPr>
        <p:spPr/>
        <p:txBody>
          <a:bodyPr/>
          <a:lstStyle/>
          <a:p>
            <a:r>
              <a:rPr lang="en-US" dirty="0"/>
              <a:t>Provisioned</a:t>
            </a:r>
          </a:p>
          <a:p>
            <a:r>
              <a:rPr lang="en-US" dirty="0"/>
              <a:t>Serverless</a:t>
            </a:r>
          </a:p>
        </p:txBody>
      </p:sp>
    </p:spTree>
    <p:extLst>
      <p:ext uri="{BB962C8B-B14F-4D97-AF65-F5344CB8AC3E}">
        <p14:creationId xmlns:p14="http://schemas.microsoft.com/office/powerpoint/2010/main" val="7878838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C23B9-7CAE-D8DD-3E0B-62F808CC440C}"/>
              </a:ext>
            </a:extLst>
          </p:cNvPr>
          <p:cNvSpPr>
            <a:spLocks noGrp="1"/>
          </p:cNvSpPr>
          <p:nvPr>
            <p:ph type="title"/>
          </p:nvPr>
        </p:nvSpPr>
        <p:spPr/>
        <p:txBody>
          <a:bodyPr/>
          <a:lstStyle/>
          <a:p>
            <a:r>
              <a:rPr lang="en-US" dirty="0"/>
              <a:t>FAQ</a:t>
            </a:r>
          </a:p>
        </p:txBody>
      </p:sp>
      <p:sp>
        <p:nvSpPr>
          <p:cNvPr id="3" name="Content Placeholder 2">
            <a:extLst>
              <a:ext uri="{FF2B5EF4-FFF2-40B4-BE49-F238E27FC236}">
                <a16:creationId xmlns:a16="http://schemas.microsoft.com/office/drawing/2014/main" id="{9B956600-6670-7187-7917-24B250F2F84A}"/>
              </a:ext>
            </a:extLst>
          </p:cNvPr>
          <p:cNvSpPr>
            <a:spLocks noGrp="1"/>
          </p:cNvSpPr>
          <p:nvPr>
            <p:ph idx="1"/>
          </p:nvPr>
        </p:nvSpPr>
        <p:spPr/>
        <p:txBody>
          <a:bodyPr/>
          <a:lstStyle/>
          <a:p>
            <a:r>
              <a:rPr lang="en-US" dirty="0"/>
              <a:t>Are there any limits on the number of requests made to App Configuration?</a:t>
            </a:r>
          </a:p>
        </p:txBody>
      </p:sp>
      <p:graphicFrame>
        <p:nvGraphicFramePr>
          <p:cNvPr id="5" name="Table 4">
            <a:extLst>
              <a:ext uri="{FF2B5EF4-FFF2-40B4-BE49-F238E27FC236}">
                <a16:creationId xmlns:a16="http://schemas.microsoft.com/office/drawing/2014/main" id="{D0240F61-6FC7-C40C-EA24-4F176BB2650E}"/>
              </a:ext>
            </a:extLst>
          </p:cNvPr>
          <p:cNvGraphicFramePr>
            <a:graphicFrameLocks noGrp="1"/>
          </p:cNvGraphicFramePr>
          <p:nvPr>
            <p:extLst>
              <p:ext uri="{D42A27DB-BD31-4B8C-83A1-F6EECF244321}">
                <p14:modId xmlns:p14="http://schemas.microsoft.com/office/powerpoint/2010/main" val="1451713256"/>
              </p:ext>
            </p:extLst>
          </p:nvPr>
        </p:nvGraphicFramePr>
        <p:xfrm>
          <a:off x="1721281" y="3116637"/>
          <a:ext cx="2803017" cy="1112520"/>
        </p:xfrm>
        <a:graphic>
          <a:graphicData uri="http://schemas.openxmlformats.org/drawingml/2006/table">
            <a:tbl>
              <a:tblPr firstRow="1" bandRow="1">
                <a:tableStyleId>{5C22544A-7EE6-4342-B048-85BDC9FD1C3A}</a:tableStyleId>
              </a:tblPr>
              <a:tblGrid>
                <a:gridCol w="1070737">
                  <a:extLst>
                    <a:ext uri="{9D8B030D-6E8A-4147-A177-3AD203B41FA5}">
                      <a16:colId xmlns:a16="http://schemas.microsoft.com/office/drawing/2014/main" val="1141230813"/>
                    </a:ext>
                  </a:extLst>
                </a:gridCol>
                <a:gridCol w="1732280">
                  <a:extLst>
                    <a:ext uri="{9D8B030D-6E8A-4147-A177-3AD203B41FA5}">
                      <a16:colId xmlns:a16="http://schemas.microsoft.com/office/drawing/2014/main" val="3185700015"/>
                    </a:ext>
                  </a:extLst>
                </a:gridCol>
              </a:tblGrid>
              <a:tr h="370840">
                <a:tc>
                  <a:txBody>
                    <a:bodyPr/>
                    <a:lstStyle/>
                    <a:p>
                      <a:r>
                        <a:rPr lang="en-US" dirty="0"/>
                        <a:t>Tier</a:t>
                      </a:r>
                    </a:p>
                  </a:txBody>
                  <a:tcPr/>
                </a:tc>
                <a:tc>
                  <a:txBody>
                    <a:bodyPr/>
                    <a:lstStyle/>
                    <a:p>
                      <a:r>
                        <a:rPr lang="en-US" dirty="0"/>
                        <a:t>Request Limit</a:t>
                      </a:r>
                    </a:p>
                  </a:txBody>
                  <a:tcPr/>
                </a:tc>
                <a:extLst>
                  <a:ext uri="{0D108BD9-81ED-4DB2-BD59-A6C34878D82A}">
                    <a16:rowId xmlns:a16="http://schemas.microsoft.com/office/drawing/2014/main" val="1877656048"/>
                  </a:ext>
                </a:extLst>
              </a:tr>
              <a:tr h="370840">
                <a:tc>
                  <a:txBody>
                    <a:bodyPr/>
                    <a:lstStyle/>
                    <a:p>
                      <a:r>
                        <a:rPr lang="en-US" dirty="0"/>
                        <a:t>Free</a:t>
                      </a:r>
                    </a:p>
                  </a:txBody>
                  <a:tcPr/>
                </a:tc>
                <a:tc>
                  <a:txBody>
                    <a:bodyPr/>
                    <a:lstStyle/>
                    <a:p>
                      <a:r>
                        <a:rPr lang="en-US" dirty="0"/>
                        <a:t>1,000 per day</a:t>
                      </a:r>
                    </a:p>
                  </a:txBody>
                  <a:tcPr/>
                </a:tc>
                <a:extLst>
                  <a:ext uri="{0D108BD9-81ED-4DB2-BD59-A6C34878D82A}">
                    <a16:rowId xmlns:a16="http://schemas.microsoft.com/office/drawing/2014/main" val="3293337405"/>
                  </a:ext>
                </a:extLst>
              </a:tr>
              <a:tr h="370840">
                <a:tc>
                  <a:txBody>
                    <a:bodyPr/>
                    <a:lstStyle/>
                    <a:p>
                      <a:r>
                        <a:rPr lang="en-US" dirty="0"/>
                        <a:t>Standard</a:t>
                      </a:r>
                    </a:p>
                  </a:txBody>
                  <a:tcPr/>
                </a:tc>
                <a:tc>
                  <a:txBody>
                    <a:bodyPr/>
                    <a:lstStyle/>
                    <a:p>
                      <a:r>
                        <a:rPr lang="en-US" dirty="0"/>
                        <a:t>30,000 per hour</a:t>
                      </a:r>
                    </a:p>
                  </a:txBody>
                  <a:tcPr/>
                </a:tc>
                <a:extLst>
                  <a:ext uri="{0D108BD9-81ED-4DB2-BD59-A6C34878D82A}">
                    <a16:rowId xmlns:a16="http://schemas.microsoft.com/office/drawing/2014/main" val="2064927642"/>
                  </a:ext>
                </a:extLst>
              </a:tr>
            </a:tbl>
          </a:graphicData>
        </a:graphic>
      </p:graphicFrame>
    </p:spTree>
    <p:extLst>
      <p:ext uri="{BB962C8B-B14F-4D97-AF65-F5344CB8AC3E}">
        <p14:creationId xmlns:p14="http://schemas.microsoft.com/office/powerpoint/2010/main" val="143513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9969C-A2ED-C155-8F9F-904339B639A4}"/>
              </a:ext>
            </a:extLst>
          </p:cNvPr>
          <p:cNvSpPr>
            <a:spLocks noGrp="1"/>
          </p:cNvSpPr>
          <p:nvPr>
            <p:ph type="title"/>
          </p:nvPr>
        </p:nvSpPr>
        <p:spPr/>
        <p:txBody>
          <a:bodyPr/>
          <a:lstStyle/>
          <a:p>
            <a:r>
              <a:rPr lang="en-US" dirty="0"/>
              <a:t>Deployment Models</a:t>
            </a:r>
          </a:p>
        </p:txBody>
      </p:sp>
      <p:sp>
        <p:nvSpPr>
          <p:cNvPr id="3" name="Content Placeholder 2">
            <a:extLst>
              <a:ext uri="{FF2B5EF4-FFF2-40B4-BE49-F238E27FC236}">
                <a16:creationId xmlns:a16="http://schemas.microsoft.com/office/drawing/2014/main" id="{13763E9E-3A54-15AF-4776-E841752789C9}"/>
              </a:ext>
            </a:extLst>
          </p:cNvPr>
          <p:cNvSpPr>
            <a:spLocks noGrp="1"/>
          </p:cNvSpPr>
          <p:nvPr>
            <p:ph idx="1"/>
          </p:nvPr>
        </p:nvSpPr>
        <p:spPr/>
        <p:txBody>
          <a:bodyPr/>
          <a:lstStyle/>
          <a:p>
            <a:r>
              <a:rPr lang="en-US" dirty="0"/>
              <a:t>Single Database</a:t>
            </a:r>
          </a:p>
          <a:p>
            <a:r>
              <a:rPr lang="en-US" dirty="0"/>
              <a:t>Elastic Pool</a:t>
            </a:r>
          </a:p>
        </p:txBody>
      </p:sp>
    </p:spTree>
    <p:extLst>
      <p:ext uri="{BB962C8B-B14F-4D97-AF65-F5344CB8AC3E}">
        <p14:creationId xmlns:p14="http://schemas.microsoft.com/office/powerpoint/2010/main" val="2002395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5F76074-990C-8632-2608-40BC0DB476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462" y="1594673"/>
            <a:ext cx="3668649" cy="3668649"/>
          </a:xfrm>
          <a:prstGeom prst="rect">
            <a:avLst/>
          </a:prstGeom>
        </p:spPr>
      </p:pic>
      <p:sp>
        <p:nvSpPr>
          <p:cNvPr id="4" name="TextBox 3">
            <a:extLst>
              <a:ext uri="{FF2B5EF4-FFF2-40B4-BE49-F238E27FC236}">
                <a16:creationId xmlns:a16="http://schemas.microsoft.com/office/drawing/2014/main" id="{DEF2582B-4185-1A40-67F6-02E7FFEEF447}"/>
              </a:ext>
            </a:extLst>
          </p:cNvPr>
          <p:cNvSpPr txBox="1"/>
          <p:nvPr/>
        </p:nvSpPr>
        <p:spPr>
          <a:xfrm>
            <a:off x="4651899" y="3013500"/>
            <a:ext cx="4640694" cy="830997"/>
          </a:xfrm>
          <a:prstGeom prst="rect">
            <a:avLst/>
          </a:prstGeom>
          <a:noFill/>
        </p:spPr>
        <p:txBody>
          <a:bodyPr wrap="none" rtlCol="0">
            <a:spAutoFit/>
          </a:bodyPr>
          <a:lstStyle/>
          <a:p>
            <a:r>
              <a:rPr lang="en-US" sz="4800" b="1" dirty="0"/>
              <a:t>Azure Cosmos DB</a:t>
            </a:r>
          </a:p>
        </p:txBody>
      </p:sp>
    </p:spTree>
    <p:extLst>
      <p:ext uri="{BB962C8B-B14F-4D97-AF65-F5344CB8AC3E}">
        <p14:creationId xmlns:p14="http://schemas.microsoft.com/office/powerpoint/2010/main" val="4591689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792</TotalTime>
  <Words>4915</Words>
  <Application>Microsoft Office PowerPoint</Application>
  <PresentationFormat>Widescreen</PresentationFormat>
  <Paragraphs>568</Paragraphs>
  <Slides>70</Slides>
  <Notes>60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70</vt:i4>
      </vt:variant>
    </vt:vector>
  </HeadingPairs>
  <TitlesOfParts>
    <vt:vector size="80" baseType="lpstr">
      <vt:lpstr>Arial</vt:lpstr>
      <vt:lpstr>Calibri</vt:lpstr>
      <vt:lpstr>Kamerik205 8</vt:lpstr>
      <vt:lpstr>Oswald bold</vt:lpstr>
      <vt:lpstr>Segoe UI</vt:lpstr>
      <vt:lpstr>Segoe UI Semibold</vt:lpstr>
      <vt:lpstr>Segoe UI Semilight</vt:lpstr>
      <vt:lpstr>Söhne</vt:lpstr>
      <vt:lpstr>Office Theme</vt:lpstr>
      <vt:lpstr>Custom Design</vt:lpstr>
      <vt:lpstr>PowerPoint Presentation</vt:lpstr>
      <vt:lpstr>Azure Service Introductions</vt:lpstr>
      <vt:lpstr>PowerPoint Presentation</vt:lpstr>
      <vt:lpstr>Key Features</vt:lpstr>
      <vt:lpstr>Purchasing Models</vt:lpstr>
      <vt:lpstr>Service Tiers</vt:lpstr>
      <vt:lpstr>Compute Tiers</vt:lpstr>
      <vt:lpstr>Deployment Models</vt:lpstr>
      <vt:lpstr>PowerPoint Presentation</vt:lpstr>
      <vt:lpstr>Azure Cosmos DB</vt:lpstr>
      <vt:lpstr>Which Azure Cosmos DB Data API?</vt:lpstr>
      <vt:lpstr>Which Azure Cosmos DB Data API?</vt:lpstr>
      <vt:lpstr>Which Azure Cosmos DB Data API?</vt:lpstr>
      <vt:lpstr>Which Azure Cosmos DB Data API?</vt:lpstr>
      <vt:lpstr>Which Azure Cosmos DB Data API?</vt:lpstr>
      <vt:lpstr>PowerPoint Presentation</vt:lpstr>
      <vt:lpstr>Why choose Event Hubs?</vt:lpstr>
      <vt:lpstr>Key Architecture Components</vt:lpstr>
      <vt:lpstr>Key Architecture Components</vt:lpstr>
      <vt:lpstr>Key Architecture Components</vt:lpstr>
      <vt:lpstr>Key Architecture Components</vt:lpstr>
      <vt:lpstr>Key Architecture Components</vt:lpstr>
      <vt:lpstr>PowerPoint Presentation</vt:lpstr>
      <vt:lpstr>Common Messaging Scenarios</vt:lpstr>
      <vt:lpstr>Common Messaging Scenarios</vt:lpstr>
      <vt:lpstr>Common Messaging Scenarios</vt:lpstr>
      <vt:lpstr>Common Messaging Scenarios</vt:lpstr>
      <vt:lpstr>Common Messaging Scenarios</vt:lpstr>
      <vt:lpstr>Key Concepts</vt:lpstr>
      <vt:lpstr>Key Concepts</vt:lpstr>
      <vt:lpstr>PowerPoint Presentation</vt:lpstr>
      <vt:lpstr>Services</vt:lpstr>
      <vt:lpstr>Services</vt:lpstr>
      <vt:lpstr>Services</vt:lpstr>
      <vt:lpstr>Services</vt:lpstr>
      <vt:lpstr>Services</vt:lpstr>
      <vt:lpstr>Services</vt:lpstr>
      <vt:lpstr>Services</vt:lpstr>
      <vt:lpstr>PowerPoint Presentation</vt:lpstr>
      <vt:lpstr>PowerPoint Presentation</vt:lpstr>
      <vt:lpstr>Choice of Language</vt:lpstr>
      <vt:lpstr>Bring your own dependencies</vt:lpstr>
      <vt:lpstr>Simplified Integration</vt:lpstr>
      <vt:lpstr>Flexible Development</vt:lpstr>
      <vt:lpstr>Many Deployment Options</vt:lpstr>
      <vt:lpstr>Many Deployment Options</vt:lpstr>
      <vt:lpstr>Many Deployment Options</vt:lpstr>
      <vt:lpstr>Many Deployment Options</vt:lpstr>
      <vt:lpstr>Many Deployment Options</vt:lpstr>
      <vt:lpstr>Many Deployment Options</vt:lpstr>
      <vt:lpstr>Open Source</vt:lpstr>
      <vt:lpstr>Supported Triggers and Bindings</vt:lpstr>
      <vt:lpstr>PowerPoint Presentation</vt:lpstr>
      <vt:lpstr>Problems Solved</vt:lpstr>
      <vt:lpstr>Why use Azure Key Vault</vt:lpstr>
      <vt:lpstr>Why use Azure Key Vault</vt:lpstr>
      <vt:lpstr>Why use Azure Key Vault</vt:lpstr>
      <vt:lpstr>Why use Azure Key Vault</vt:lpstr>
      <vt:lpstr>Why use Azure Key Vault</vt:lpstr>
      <vt:lpstr>PowerPoint Presentation</vt:lpstr>
      <vt:lpstr>Benefits</vt:lpstr>
      <vt:lpstr>Providers, Builders, and Clients</vt:lpstr>
      <vt:lpstr>FAQ</vt:lpstr>
      <vt:lpstr>FAQ</vt:lpstr>
      <vt:lpstr>FAQ</vt:lpstr>
      <vt:lpstr>FAQ</vt:lpstr>
      <vt:lpstr>FAQ</vt:lpstr>
      <vt:lpstr>FAQ</vt:lpstr>
      <vt:lpstr>FAQ</vt:lpstr>
      <vt:lpstr>FAQ</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33</cp:revision>
  <dcterms:created xsi:type="dcterms:W3CDTF">2023-07-22T00:59:59Z</dcterms:created>
  <dcterms:modified xsi:type="dcterms:W3CDTF">2023-11-05T19:23:08Z</dcterms:modified>
</cp:coreProperties>
</file>